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29"/>
  </p:notesMasterIdLst>
  <p:sldIdLst>
    <p:sldId id="256" r:id="rId2"/>
    <p:sldId id="257" r:id="rId3"/>
    <p:sldId id="291" r:id="rId4"/>
    <p:sldId id="323" r:id="rId5"/>
    <p:sldId id="313" r:id="rId6"/>
    <p:sldId id="325" r:id="rId7"/>
    <p:sldId id="308" r:id="rId8"/>
    <p:sldId id="324" r:id="rId9"/>
    <p:sldId id="326" r:id="rId10"/>
    <p:sldId id="328" r:id="rId11"/>
    <p:sldId id="319" r:id="rId12"/>
    <p:sldId id="333" r:id="rId13"/>
    <p:sldId id="320" r:id="rId14"/>
    <p:sldId id="321" r:id="rId15"/>
    <p:sldId id="322" r:id="rId16"/>
    <p:sldId id="327" r:id="rId17"/>
    <p:sldId id="315" r:id="rId18"/>
    <p:sldId id="334" r:id="rId19"/>
    <p:sldId id="335" r:id="rId20"/>
    <p:sldId id="336" r:id="rId21"/>
    <p:sldId id="337" r:id="rId22"/>
    <p:sldId id="338" r:id="rId23"/>
    <p:sldId id="339" r:id="rId24"/>
    <p:sldId id="340" r:id="rId25"/>
    <p:sldId id="341" r:id="rId26"/>
    <p:sldId id="342" r:id="rId27"/>
    <p:sldId id="34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62" autoAdjust="0"/>
    <p:restoredTop sz="82540" autoAdjust="0"/>
  </p:normalViewPr>
  <p:slideViewPr>
    <p:cSldViewPr>
      <p:cViewPr varScale="1">
        <p:scale>
          <a:sx n="60" d="100"/>
          <a:sy n="60" d="100"/>
        </p:scale>
        <p:origin x="-204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D8E6F1-2F09-4E82-AB53-2336EB80C5D1}" type="datetimeFigureOut">
              <a:rPr lang="en-US" smtClean="0"/>
              <a:pPr/>
              <a:t>12-Jun-18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61A148-B349-4CD6-95CF-AEE49DA1A1AA}" type="slidenum">
              <a:rPr lang="en-US" smtClean="0"/>
              <a:pPr/>
              <a:t>‹#›</a:t>
            </a:fld>
            <a:endParaRPr lang="en-US"/>
          </a:p>
        </p:txBody>
      </p:sp>
    </p:spTree>
    <p:extLst>
      <p:ext uri="{BB962C8B-B14F-4D97-AF65-F5344CB8AC3E}">
        <p14:creationId xmlns:p14="http://schemas.microsoft.com/office/powerpoint/2010/main" val="2617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61A148-B349-4CD6-95CF-AEE49DA1A1AA}" type="slidenum">
              <a:rPr lang="en-US" smtClean="0"/>
              <a:pPr/>
              <a:t>1</a:t>
            </a:fld>
            <a:endParaRPr lang="en-US"/>
          </a:p>
        </p:txBody>
      </p:sp>
    </p:spTree>
    <p:extLst>
      <p:ext uri="{BB962C8B-B14F-4D97-AF65-F5344CB8AC3E}">
        <p14:creationId xmlns:p14="http://schemas.microsoft.com/office/powerpoint/2010/main" val="3087630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20</a:t>
            </a:fld>
            <a:endParaRPr lang="en-US"/>
          </a:p>
        </p:txBody>
      </p:sp>
    </p:spTree>
    <p:extLst>
      <p:ext uri="{BB962C8B-B14F-4D97-AF65-F5344CB8AC3E}">
        <p14:creationId xmlns:p14="http://schemas.microsoft.com/office/powerpoint/2010/main" val="3977928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21</a:t>
            </a:fld>
            <a:endParaRPr lang="en-US"/>
          </a:p>
        </p:txBody>
      </p:sp>
    </p:spTree>
    <p:extLst>
      <p:ext uri="{BB962C8B-B14F-4D97-AF65-F5344CB8AC3E}">
        <p14:creationId xmlns:p14="http://schemas.microsoft.com/office/powerpoint/2010/main" val="175853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22</a:t>
            </a:fld>
            <a:endParaRPr lang="en-US"/>
          </a:p>
        </p:txBody>
      </p:sp>
    </p:spTree>
    <p:extLst>
      <p:ext uri="{BB962C8B-B14F-4D97-AF65-F5344CB8AC3E}">
        <p14:creationId xmlns:p14="http://schemas.microsoft.com/office/powerpoint/2010/main" val="278952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23</a:t>
            </a:fld>
            <a:endParaRPr lang="en-US"/>
          </a:p>
        </p:txBody>
      </p:sp>
    </p:spTree>
    <p:extLst>
      <p:ext uri="{BB962C8B-B14F-4D97-AF65-F5344CB8AC3E}">
        <p14:creationId xmlns:p14="http://schemas.microsoft.com/office/powerpoint/2010/main" val="3049424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24</a:t>
            </a:fld>
            <a:endParaRPr lang="en-US"/>
          </a:p>
        </p:txBody>
      </p:sp>
    </p:spTree>
    <p:extLst>
      <p:ext uri="{BB962C8B-B14F-4D97-AF65-F5344CB8AC3E}">
        <p14:creationId xmlns:p14="http://schemas.microsoft.com/office/powerpoint/2010/main" val="1190411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25</a:t>
            </a:fld>
            <a:endParaRPr lang="en-US"/>
          </a:p>
        </p:txBody>
      </p:sp>
    </p:spTree>
    <p:extLst>
      <p:ext uri="{BB962C8B-B14F-4D97-AF65-F5344CB8AC3E}">
        <p14:creationId xmlns:p14="http://schemas.microsoft.com/office/powerpoint/2010/main" val="339456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26</a:t>
            </a:fld>
            <a:endParaRPr lang="en-US"/>
          </a:p>
        </p:txBody>
      </p:sp>
    </p:spTree>
    <p:extLst>
      <p:ext uri="{BB962C8B-B14F-4D97-AF65-F5344CB8AC3E}">
        <p14:creationId xmlns:p14="http://schemas.microsoft.com/office/powerpoint/2010/main" val="3777484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27</a:t>
            </a:fld>
            <a:endParaRPr lang="en-US"/>
          </a:p>
        </p:txBody>
      </p:sp>
    </p:spTree>
    <p:extLst>
      <p:ext uri="{BB962C8B-B14F-4D97-AF65-F5344CB8AC3E}">
        <p14:creationId xmlns:p14="http://schemas.microsoft.com/office/powerpoint/2010/main" val="273260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t>
            </a:r>
            <a:br>
              <a:rPr lang="en-US" dirty="0"/>
            </a:br>
            <a:r>
              <a:rPr lang="en-US" sz="1200" kern="1200" dirty="0">
                <a:solidFill>
                  <a:schemeClr val="tx1"/>
                </a:solidFill>
                <a:latin typeface="+mn-lt"/>
                <a:ea typeface="+mn-ea"/>
                <a:cs typeface="+mn-cs"/>
              </a:rPr>
              <a:t>String </a:t>
            </a:r>
            <a:r>
              <a:rPr lang="en-US" sz="1200" kern="1200" dirty="0" err="1">
                <a:solidFill>
                  <a:schemeClr val="tx1"/>
                </a:solidFill>
                <a:latin typeface="+mn-lt"/>
                <a:ea typeface="+mn-ea"/>
                <a:cs typeface="+mn-cs"/>
              </a:rPr>
              <a:t>upd</a:t>
            </a:r>
            <a:r>
              <a:rPr lang="en-US" sz="1200" kern="1200" dirty="0">
                <a:solidFill>
                  <a:schemeClr val="tx1"/>
                </a:solidFill>
                <a:latin typeface="+mn-lt"/>
                <a:ea typeface="+mn-ea"/>
                <a:cs typeface="+mn-cs"/>
              </a:rPr>
              <a:t>="Update movie set name=?, description=? where name like ?";</a:t>
            </a:r>
          </a:p>
          <a:p>
            <a:r>
              <a:rPr lang="en-US" sz="1200" kern="1200" dirty="0" err="1">
                <a:solidFill>
                  <a:schemeClr val="tx1"/>
                </a:solidFill>
                <a:latin typeface="+mn-lt"/>
                <a:ea typeface="+mn-ea"/>
                <a:cs typeface="+mn-cs"/>
              </a:rPr>
              <a:t>movieDatabase.execSQL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upd</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new String[]{</a:t>
            </a:r>
            <a:r>
              <a:rPr lang="en-US" sz="1200" b="1" kern="1200" dirty="0" err="1">
                <a:solidFill>
                  <a:schemeClr val="tx1"/>
                </a:solidFill>
                <a:latin typeface="+mn-lt"/>
                <a:ea typeface="+mn-ea"/>
                <a:cs typeface="+mn-cs"/>
              </a:rPr>
              <a:t>newName</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newDesc</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oldName</a:t>
            </a:r>
            <a:r>
              <a:rPr lang="en-US" sz="1200" b="1"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5</a:t>
            </a:fld>
            <a:endParaRPr lang="en-US"/>
          </a:p>
        </p:txBody>
      </p:sp>
    </p:spTree>
    <p:extLst>
      <p:ext uri="{BB962C8B-B14F-4D97-AF65-F5344CB8AC3E}">
        <p14:creationId xmlns:p14="http://schemas.microsoft.com/office/powerpoint/2010/main" val="310525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1A148-B349-4CD6-95CF-AEE49DA1A1AA}" type="slidenum">
              <a:rPr lang="en-US" smtClean="0"/>
              <a:pPr/>
              <a:t>8</a:t>
            </a:fld>
            <a:endParaRPr lang="en-US"/>
          </a:p>
        </p:txBody>
      </p:sp>
    </p:spTree>
    <p:extLst>
      <p:ext uri="{BB962C8B-B14F-4D97-AF65-F5344CB8AC3E}">
        <p14:creationId xmlns:p14="http://schemas.microsoft.com/office/powerpoint/2010/main" val="330359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http://www.codelearn.org/android-tutorial/android-activity</a:t>
            </a:r>
          </a:p>
          <a:p>
            <a:r>
              <a:rPr lang="en-US" dirty="0"/>
              <a:t>https://developer.xamarin.com/guides/android/application_fundamentals/activity_lifecycle/</a:t>
            </a:r>
          </a:p>
        </p:txBody>
      </p:sp>
      <p:sp>
        <p:nvSpPr>
          <p:cNvPr id="4" name="Slide Number Placeholder 3"/>
          <p:cNvSpPr>
            <a:spLocks noGrp="1"/>
          </p:cNvSpPr>
          <p:nvPr>
            <p:ph type="sldNum" sz="quarter" idx="10"/>
          </p:nvPr>
        </p:nvSpPr>
        <p:spPr/>
        <p:txBody>
          <a:bodyPr/>
          <a:lstStyle/>
          <a:p>
            <a:fld id="{7C61A148-B349-4CD6-95CF-AEE49DA1A1AA}" type="slidenum">
              <a:rPr lang="en-US" smtClean="0"/>
              <a:pPr/>
              <a:t>10</a:t>
            </a:fld>
            <a:endParaRPr lang="en-US"/>
          </a:p>
        </p:txBody>
      </p:sp>
    </p:spTree>
    <p:extLst>
      <p:ext uri="{BB962C8B-B14F-4D97-AF65-F5344CB8AC3E}">
        <p14:creationId xmlns:p14="http://schemas.microsoft.com/office/powerpoint/2010/main" val="735805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OnCreate</a:t>
            </a:r>
            <a:r>
              <a:rPr lang="en-US" dirty="0"/>
              <a:t>:</a:t>
            </a:r>
            <a:r>
              <a:rPr lang="en-US" sz="1200" b="0" i="0" kern="1200" dirty="0">
                <a:solidFill>
                  <a:schemeClr val="tx1"/>
                </a:solidFill>
                <a:effectLst/>
                <a:latin typeface="+mn-lt"/>
                <a:ea typeface="+mn-ea"/>
                <a:cs typeface="+mn-cs"/>
              </a:rPr>
              <a:t> Take the example of screen rotation, during which your Activity gets killed and </a:t>
            </a:r>
            <a:r>
              <a:rPr lang="en-US" sz="1200" b="0" i="0" kern="1200" dirty="0" err="1">
                <a:solidFill>
                  <a:schemeClr val="tx1"/>
                </a:solidFill>
                <a:effectLst/>
                <a:latin typeface="+mn-lt"/>
                <a:ea typeface="+mn-ea"/>
                <a:cs typeface="+mn-cs"/>
              </a:rPr>
              <a:t>OnCreate</a:t>
            </a:r>
            <a:r>
              <a:rPr lang="en-US" sz="1200" b="0" i="0" kern="1200" dirty="0">
                <a:solidFill>
                  <a:schemeClr val="tx1"/>
                </a:solidFill>
                <a:effectLst/>
                <a:latin typeface="+mn-lt"/>
                <a:ea typeface="+mn-ea"/>
                <a:cs typeface="+mn-cs"/>
              </a:rPr>
              <a:t> is called again. You can determine if the Activity was already there using Bundle so that you do not have to create the Activity again.</a:t>
            </a:r>
          </a:p>
          <a:p>
            <a:r>
              <a:rPr lang="en-US" sz="1200" b="0" i="0" kern="1200" dirty="0">
                <a:solidFill>
                  <a:schemeClr val="tx1"/>
                </a:solidFill>
                <a:effectLst/>
                <a:latin typeface="+mn-lt"/>
                <a:ea typeface="+mn-ea"/>
                <a:cs typeface="+mn-cs"/>
              </a:rPr>
              <a:t>Why is this necessary, imagine you have a form and user has already filled some of the fields. Suddenly the user rotates his screen. Using Bundle, Android retains the values of these fields and re-populates the data after rotation automatically. The value of Bundle will always be null when Activity is getting created for the first time.</a:t>
            </a: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13</a:t>
            </a:fld>
            <a:endParaRPr lang="en-US"/>
          </a:p>
        </p:txBody>
      </p:sp>
    </p:spTree>
    <p:extLst>
      <p:ext uri="{BB962C8B-B14F-4D97-AF65-F5344CB8AC3E}">
        <p14:creationId xmlns:p14="http://schemas.microsoft.com/office/powerpoint/2010/main" val="335822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Onpause:</a:t>
            </a:r>
            <a:r>
              <a:rPr lang="en-US" sz="1200" b="0" i="0" kern="1200" dirty="0" err="1">
                <a:solidFill>
                  <a:schemeClr val="tx1"/>
                </a:solidFill>
                <a:effectLst/>
                <a:latin typeface="+mn-lt"/>
                <a:ea typeface="+mn-ea"/>
                <a:cs typeface="+mn-cs"/>
              </a:rPr>
              <a:t>But</a:t>
            </a:r>
            <a:r>
              <a:rPr lang="en-US" sz="1200" b="0" i="0" kern="1200" dirty="0">
                <a:solidFill>
                  <a:schemeClr val="tx1"/>
                </a:solidFill>
                <a:effectLst/>
                <a:latin typeface="+mn-lt"/>
                <a:ea typeface="+mn-ea"/>
                <a:cs typeface="+mn-cs"/>
              </a:rPr>
              <a:t> once </a:t>
            </a:r>
            <a:r>
              <a:rPr lang="en-US" sz="1200" b="0" i="0" kern="1200" dirty="0" err="1">
                <a:solidFill>
                  <a:schemeClr val="tx1"/>
                </a:solidFill>
                <a:effectLst/>
                <a:latin typeface="+mn-lt"/>
                <a:ea typeface="+mn-ea"/>
                <a:cs typeface="+mn-cs"/>
              </a:rPr>
              <a:t>onPause</a:t>
            </a:r>
            <a:r>
              <a:rPr lang="en-US" sz="1200" b="0" i="0" kern="1200" dirty="0">
                <a:solidFill>
                  <a:schemeClr val="tx1"/>
                </a:solidFill>
                <a:effectLst/>
                <a:latin typeface="+mn-lt"/>
                <a:ea typeface="+mn-ea"/>
                <a:cs typeface="+mn-cs"/>
              </a:rPr>
              <a:t> is called, Android reserves the right to kill your Activity at any point. Hence you should not be relying on receiving any further events.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OnPause</a:t>
            </a:r>
            <a:r>
              <a:rPr lang="en-US" dirty="0"/>
              <a:t>, we either release the resources, or save the application data</a:t>
            </a:r>
          </a:p>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14</a:t>
            </a:fld>
            <a:endParaRPr lang="en-US"/>
          </a:p>
        </p:txBody>
      </p:sp>
    </p:spTree>
    <p:extLst>
      <p:ext uri="{BB962C8B-B14F-4D97-AF65-F5344CB8AC3E}">
        <p14:creationId xmlns:p14="http://schemas.microsoft.com/office/powerpoint/2010/main" val="3478691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OnStop</a:t>
            </a:r>
            <a:r>
              <a:rPr lang="en-US" dirty="0"/>
              <a:t>():You can use this method as well to store the state of your application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what is the difference between </a:t>
            </a:r>
            <a:r>
              <a:rPr lang="en-US" sz="1200" b="0" i="0" kern="1200" dirty="0" err="1">
                <a:solidFill>
                  <a:schemeClr val="tx1"/>
                </a:solidFill>
                <a:effectLst/>
                <a:latin typeface="+mn-lt"/>
                <a:ea typeface="+mn-ea"/>
                <a:cs typeface="+mn-cs"/>
              </a:rPr>
              <a:t>onPause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OnStop</a:t>
            </a:r>
            <a:r>
              <a:rPr lang="en-US" sz="1200" b="0" i="0" kern="1200" dirty="0">
                <a:solidFill>
                  <a:schemeClr val="tx1"/>
                </a:solidFill>
                <a:effectLst/>
                <a:latin typeface="+mn-lt"/>
                <a:ea typeface="+mn-ea"/>
                <a:cs typeface="+mn-cs"/>
              </a:rPr>
              <a:t> ? If an Activity comes into the foreground and fills the screen such that your current activity is not at all visible, your current android activity will be called with both </a:t>
            </a:r>
            <a:r>
              <a:rPr lang="en-US" sz="1200" b="0" i="0" kern="1200" dirty="0" err="1">
                <a:solidFill>
                  <a:schemeClr val="tx1"/>
                </a:solidFill>
                <a:effectLst/>
                <a:latin typeface="+mn-lt"/>
                <a:ea typeface="+mn-ea"/>
                <a:cs typeface="+mn-cs"/>
              </a:rPr>
              <a:t>onPause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onStop</a:t>
            </a:r>
            <a:r>
              <a:rPr lang="en-US" sz="1200" b="0" i="0" kern="1200" dirty="0">
                <a:solidFill>
                  <a:schemeClr val="tx1"/>
                </a:solidFill>
                <a:effectLst/>
                <a:latin typeface="+mn-lt"/>
                <a:ea typeface="+mn-ea"/>
                <a:cs typeface="+mn-cs"/>
              </a:rPr>
              <a:t> . If, however, an Activity that comes to foreground does not fill the screen and your current Activity is partially visible, your current Activity will be called with only </a:t>
            </a:r>
            <a:r>
              <a:rPr lang="en-US" sz="1200" b="0" i="0" kern="1200" dirty="0" err="1">
                <a:solidFill>
                  <a:schemeClr val="tx1"/>
                </a:solidFill>
                <a:effectLst/>
                <a:latin typeface="+mn-lt"/>
                <a:ea typeface="+mn-ea"/>
                <a:cs typeface="+mn-cs"/>
              </a:rPr>
              <a:t>onPause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Typically whenever you see a dialog box which requires your attention like battery low, network connection your current android activity becomes partially visible and popup box comes on the top. This is the point where only </a:t>
            </a:r>
            <a:r>
              <a:rPr lang="en-US" sz="1200" b="0" i="0" kern="1200" dirty="0" err="1">
                <a:solidFill>
                  <a:schemeClr val="tx1"/>
                </a:solidFill>
                <a:effectLst/>
                <a:latin typeface="+mn-lt"/>
                <a:ea typeface="+mn-ea"/>
                <a:cs typeface="+mn-cs"/>
              </a:rPr>
              <a:t>onPause</a:t>
            </a:r>
            <a:r>
              <a:rPr lang="en-US" sz="1200" b="0" i="0" kern="1200" dirty="0">
                <a:solidFill>
                  <a:schemeClr val="tx1"/>
                </a:solidFill>
                <a:effectLst/>
                <a:latin typeface="+mn-lt"/>
                <a:ea typeface="+mn-ea"/>
                <a:cs typeface="+mn-cs"/>
              </a:rPr>
              <a:t> will be called.</a:t>
            </a:r>
          </a:p>
          <a:p>
            <a:endParaRPr lang="en-US" dirty="0"/>
          </a:p>
          <a:p>
            <a:r>
              <a:rPr lang="en-US" dirty="0" err="1"/>
              <a:t>OnRestart:</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good example of this would be when the user presses the home button while on an activity in the application. When this happens </a:t>
            </a:r>
            <a:r>
              <a:rPr lang="en-US" dirty="0" err="1"/>
              <a:t>OnPause</a:t>
            </a:r>
            <a:r>
              <a:rPr lang="en-US" sz="1200" b="0" i="0" kern="1200" dirty="0">
                <a:solidFill>
                  <a:schemeClr val="tx1"/>
                </a:solidFill>
                <a:effectLst/>
                <a:latin typeface="+mn-lt"/>
                <a:ea typeface="+mn-ea"/>
                <a:cs typeface="+mn-cs"/>
              </a:rPr>
              <a:t> and then </a:t>
            </a:r>
            <a:r>
              <a:rPr lang="en-US" dirty="0" err="1"/>
              <a:t>OnStop</a:t>
            </a:r>
            <a:r>
              <a:rPr lang="en-US" dirty="0"/>
              <a:t> </a:t>
            </a:r>
            <a:r>
              <a:rPr lang="en-US" sz="1200" b="0" i="0" kern="1200" dirty="0">
                <a:solidFill>
                  <a:schemeClr val="tx1"/>
                </a:solidFill>
                <a:effectLst/>
                <a:latin typeface="+mn-lt"/>
                <a:ea typeface="+mn-ea"/>
                <a:cs typeface="+mn-cs"/>
              </a:rPr>
              <a:t>methods are called, and the Activity is moved to the background but is not destroyed. If the user were then to restore the application by using the task manager or a similar application, Android will call the </a:t>
            </a:r>
            <a:r>
              <a:rPr lang="en-US" dirty="0" err="1"/>
              <a:t>OnRestart</a:t>
            </a:r>
            <a:r>
              <a:rPr lang="en-US" sz="1200" b="0" i="0" kern="1200" dirty="0">
                <a:solidFill>
                  <a:schemeClr val="tx1"/>
                </a:solidFill>
                <a:effectLst/>
                <a:latin typeface="+mn-lt"/>
                <a:ea typeface="+mn-ea"/>
                <a:cs typeface="+mn-cs"/>
              </a:rPr>
              <a:t> method of the activity.</a:t>
            </a:r>
          </a:p>
          <a:p>
            <a:r>
              <a:rPr lang="en-US" sz="1200" b="0" i="0" kern="1200" dirty="0">
                <a:solidFill>
                  <a:schemeClr val="tx1"/>
                </a:solidFill>
                <a:effectLst/>
                <a:latin typeface="+mn-lt"/>
                <a:ea typeface="+mn-ea"/>
                <a:cs typeface="+mn-cs"/>
              </a:rPr>
              <a:t>This is the method which you can use to know if your application is starting afresh or getting restarted.</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onDestroy:Even</a:t>
            </a:r>
            <a:r>
              <a:rPr lang="en-US" sz="1200" b="0" i="0" kern="1200" dirty="0">
                <a:solidFill>
                  <a:schemeClr val="tx1"/>
                </a:solidFill>
                <a:effectLst/>
                <a:latin typeface="+mn-lt"/>
                <a:ea typeface="+mn-ea"/>
                <a:cs typeface="+mn-cs"/>
              </a:rPr>
              <a:t> though you should always use </a:t>
            </a:r>
            <a:r>
              <a:rPr lang="en-US" sz="1200" b="0" i="0" kern="1200" dirty="0" err="1">
                <a:solidFill>
                  <a:schemeClr val="tx1"/>
                </a:solidFill>
                <a:effectLst/>
                <a:latin typeface="+mn-lt"/>
                <a:ea typeface="+mn-ea"/>
                <a:cs typeface="+mn-cs"/>
              </a:rPr>
              <a:t>onPause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onStop</a:t>
            </a:r>
            <a:r>
              <a:rPr lang="en-US" sz="1200" b="0" i="0" kern="1200" dirty="0">
                <a:solidFill>
                  <a:schemeClr val="tx1"/>
                </a:solidFill>
                <a:effectLst/>
                <a:latin typeface="+mn-lt"/>
                <a:ea typeface="+mn-ea"/>
                <a:cs typeface="+mn-cs"/>
              </a:rPr>
              <a:t> to clean up resources, release connections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onDestory</a:t>
            </a:r>
            <a:r>
              <a:rPr lang="en-US" sz="1200" b="0" i="0" kern="1200" dirty="0">
                <a:solidFill>
                  <a:schemeClr val="tx1"/>
                </a:solidFill>
                <a:effectLst/>
                <a:latin typeface="+mn-lt"/>
                <a:ea typeface="+mn-ea"/>
                <a:cs typeface="+mn-cs"/>
              </a:rPr>
              <a:t> is there to let your app have the final chance to clean things up before the Activity cease to exist.</a:t>
            </a:r>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15</a:t>
            </a:fld>
            <a:endParaRPr lang="en-US"/>
          </a:p>
        </p:txBody>
      </p:sp>
    </p:spTree>
    <p:extLst>
      <p:ext uri="{BB962C8B-B14F-4D97-AF65-F5344CB8AC3E}">
        <p14:creationId xmlns:p14="http://schemas.microsoft.com/office/powerpoint/2010/main" val="3575511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61A148-B349-4CD6-95CF-AEE49DA1A1AA}" type="slidenum">
              <a:rPr lang="en-US" smtClean="0"/>
              <a:pPr/>
              <a:t>17</a:t>
            </a:fld>
            <a:endParaRPr lang="en-US"/>
          </a:p>
        </p:txBody>
      </p:sp>
    </p:spTree>
    <p:extLst>
      <p:ext uri="{BB962C8B-B14F-4D97-AF65-F5344CB8AC3E}">
        <p14:creationId xmlns:p14="http://schemas.microsoft.com/office/powerpoint/2010/main" val="256559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1A148-B349-4CD6-95CF-AEE49DA1A1AA}" type="slidenum">
              <a:rPr lang="en-US" smtClean="0"/>
              <a:pPr/>
              <a:t>19</a:t>
            </a:fld>
            <a:endParaRPr lang="en-US"/>
          </a:p>
        </p:txBody>
      </p:sp>
    </p:spTree>
    <p:extLst>
      <p:ext uri="{BB962C8B-B14F-4D97-AF65-F5344CB8AC3E}">
        <p14:creationId xmlns:p14="http://schemas.microsoft.com/office/powerpoint/2010/main" val="407562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239000" cy="114300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cxnSp>
        <p:nvCxnSpPr>
          <p:cNvPr id="9" name="Straight Connector 8"/>
          <p:cNvCxnSpPr/>
          <p:nvPr userDrawn="1"/>
        </p:nvCxnSpPr>
        <p:spPr>
          <a:xfrm flipH="1">
            <a:off x="3581400" y="62484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flipH="1">
            <a:off x="914400" y="12954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Mobile Computing</a:t>
            </a:r>
          </a:p>
        </p:txBody>
      </p:sp>
      <p:sp>
        <p:nvSpPr>
          <p:cNvPr id="9" name="Slide Number Placeholder 8"/>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b="1">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1">
                <a:solidFill>
                  <a:schemeClr val="tx1">
                    <a:tint val="75000"/>
                  </a:schemeClr>
                </a:solidFill>
              </a:defRPr>
            </a:lvl1pPr>
          </a:lstStyle>
          <a:p>
            <a:r>
              <a:rPr lang="en-US" dirty="0"/>
              <a:t>Mobile Computing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3E96C-1596-48F8-978E-9F6EBBD9775F}" type="slidenum">
              <a:rPr lang="en-US" smtClean="0"/>
              <a:pPr/>
              <a:t>‹#›</a:t>
            </a:fld>
            <a:endParaRPr lang="en-US"/>
          </a:p>
        </p:txBody>
      </p:sp>
      <p:pic>
        <p:nvPicPr>
          <p:cNvPr id="7" name="Picture 14" descr="4"/>
          <p:cNvPicPr>
            <a:picLocks noChangeAspect="1" noChangeArrowheads="1"/>
          </p:cNvPicPr>
          <p:nvPr userDrawn="1"/>
        </p:nvPicPr>
        <p:blipFill>
          <a:blip r:embed="rId9" cstate="print"/>
          <a:srcRect/>
          <a:stretch>
            <a:fillRect/>
          </a:stretch>
        </p:blipFill>
        <p:spPr bwMode="auto">
          <a:xfrm>
            <a:off x="152400" y="381000"/>
            <a:ext cx="914400" cy="882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8" r:id="rId6"/>
    <p:sldLayoutId id="2147483849" r:id="rId7"/>
  </p:sldLayoutIdLst>
  <p:hf hdr="0" dt="0"/>
  <p:txStyles>
    <p:titleStyle>
      <a:lvl1pPr algn="l" defTabSz="914400" rtl="0" eaLnBrk="1" latinLnBrk="0" hangingPunct="1">
        <a:spcBef>
          <a:spcPct val="0"/>
        </a:spcBef>
        <a:buNone/>
        <a:defRPr sz="3200" b="1" kern="1200">
          <a:solidFill>
            <a:srgbClr val="FF0000"/>
          </a:solidFill>
          <a:latin typeface="+mj-lt"/>
          <a:ea typeface="+mj-ea"/>
          <a:cs typeface="+mj-cs"/>
        </a:defRPr>
      </a:lvl1pPr>
    </p:titleStyle>
    <p:bodyStyle>
      <a:lvl1pPr marL="342900" indent="-342900" algn="l" defTabSz="914400" rtl="0" eaLnBrk="1" latinLnBrk="0" hangingPunct="1">
        <a:spcBef>
          <a:spcPct val="20000"/>
        </a:spcBef>
        <a:buClr>
          <a:srgbClr val="7030A0"/>
        </a:buClr>
        <a:buFont typeface="Wingdings" pitchFamily="2" charset="2"/>
        <a:buChar char="§"/>
        <a:defRPr sz="2400" kern="1200">
          <a:solidFill>
            <a:schemeClr val="tx1"/>
          </a:solidFill>
          <a:latin typeface="+mn-lt"/>
          <a:ea typeface="+mn-ea"/>
          <a:cs typeface="+mn-cs"/>
        </a:defRPr>
      </a:lvl1pPr>
      <a:lvl2pPr marL="742950" indent="-285750" algn="l" defTabSz="914400" rtl="0" eaLnBrk="1" latinLnBrk="0" hangingPunct="1">
        <a:spcBef>
          <a:spcPct val="20000"/>
        </a:spcBef>
        <a:buClr>
          <a:srgbClr val="7030A0"/>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63775"/>
            <a:ext cx="7772400" cy="1470025"/>
          </a:xfrm>
        </p:spPr>
        <p:txBody>
          <a:bodyPr/>
          <a:lstStyle/>
          <a:p>
            <a:r>
              <a:rPr lang="en-US" b="1" dirty="0">
                <a:solidFill>
                  <a:srgbClr val="FF0000"/>
                </a:solidFill>
              </a:rPr>
              <a:t>Android: </a:t>
            </a:r>
            <a:r>
              <a:rPr lang="en-US" b="1" dirty="0" err="1">
                <a:solidFill>
                  <a:srgbClr val="FF0000"/>
                </a:solidFill>
              </a:rPr>
              <a:t>SQLite</a:t>
            </a:r>
            <a:endParaRPr lang="en-US" b="1" dirty="0">
              <a:solidFill>
                <a:srgbClr val="FF0000"/>
              </a:solidFill>
            </a:endParaRPr>
          </a:p>
        </p:txBody>
      </p:sp>
      <p:sp>
        <p:nvSpPr>
          <p:cNvPr id="3" name="Subtitle 2"/>
          <p:cNvSpPr>
            <a:spLocks noGrp="1"/>
          </p:cNvSpPr>
          <p:nvPr>
            <p:ph type="subTitle" idx="1"/>
          </p:nvPr>
        </p:nvSpPr>
        <p:spPr>
          <a:xfrm>
            <a:off x="1371600" y="4572000"/>
            <a:ext cx="6400800" cy="1752600"/>
          </a:xfrm>
        </p:spPr>
        <p:txBody>
          <a:bodyPr>
            <a:normAutofit/>
          </a:bodyPr>
          <a:lstStyle/>
          <a:p>
            <a:r>
              <a:rPr lang="en-US" dirty="0" smtClean="0">
                <a:solidFill>
                  <a:schemeClr val="tx1">
                    <a:lumMod val="95000"/>
                    <a:lumOff val="5000"/>
                  </a:schemeClr>
                </a:solidFill>
              </a:rPr>
              <a:t>2017-2018</a:t>
            </a:r>
            <a:endParaRPr lang="en-US" sz="2000" dirty="0">
              <a:solidFill>
                <a:schemeClr val="tx1">
                  <a:lumMod val="95000"/>
                  <a:lumOff val="5000"/>
                </a:schemeClr>
              </a:solidFill>
            </a:endParaRPr>
          </a:p>
          <a:p>
            <a:endParaRPr lang="en-US" sz="2000" dirty="0">
              <a:solidFill>
                <a:schemeClr val="tx1">
                  <a:lumMod val="95000"/>
                  <a:lumOff val="5000"/>
                </a:schemeClr>
              </a:solidFill>
            </a:endParaRPr>
          </a:p>
        </p:txBody>
      </p:sp>
      <p:sp>
        <p:nvSpPr>
          <p:cNvPr id="4" name="Subtitle 2"/>
          <p:cNvSpPr txBox="1">
            <a:spLocks/>
          </p:cNvSpPr>
          <p:nvPr/>
        </p:nvSpPr>
        <p:spPr>
          <a:xfrm>
            <a:off x="1371600" y="1905000"/>
            <a:ext cx="6400800" cy="1752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7030A0"/>
                </a:solidFill>
                <a:effectLst/>
                <a:uLnTx/>
                <a:uFillTx/>
                <a:latin typeface="+mn-lt"/>
                <a:ea typeface="+mn-ea"/>
                <a:cs typeface="+mn-cs"/>
              </a:rPr>
              <a:t>Lab 06</a:t>
            </a: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Status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10</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781300"/>
            <a:ext cx="8534400" cy="1754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20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Lifecycle</a:t>
            </a:r>
          </a:p>
        </p:txBody>
      </p:sp>
      <p:sp>
        <p:nvSpPr>
          <p:cNvPr id="3" name="Content Placeholder 2"/>
          <p:cNvSpPr>
            <a:spLocks noGrp="1"/>
          </p:cNvSpPr>
          <p:nvPr>
            <p:ph idx="1"/>
          </p:nvPr>
        </p:nvSpPr>
        <p:spPr>
          <a:xfrm>
            <a:off x="457201" y="1600200"/>
            <a:ext cx="3429000" cy="4525963"/>
          </a:xfrm>
        </p:spPr>
        <p:txBody>
          <a:bodyPr>
            <a:normAutofit fontScale="92500" lnSpcReduction="20000"/>
          </a:bodyPr>
          <a:lstStyle/>
          <a:p>
            <a:r>
              <a:rPr lang="en-US" dirty="0"/>
              <a:t>The activity lifecycle is implemented as a collection of methods the OS calls throughout the lifecycle of an activity. </a:t>
            </a:r>
          </a:p>
          <a:p>
            <a:endParaRPr lang="en-US" dirty="0"/>
          </a:p>
          <a:p>
            <a:r>
              <a:rPr lang="en-US" dirty="0"/>
              <a:t>These methods allow developers to implement the functionality that is necessary to satisfy the state and resource management requirements of their applications.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919" y="228601"/>
            <a:ext cx="4947682" cy="643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94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12</a:t>
            </a:fld>
            <a:endParaRPr lang="en-US"/>
          </a:p>
        </p:txBody>
      </p:sp>
      <p:pic>
        <p:nvPicPr>
          <p:cNvPr id="6" name="Picture 5"/>
          <p:cNvPicPr>
            <a:picLocks noChangeAspect="1"/>
          </p:cNvPicPr>
          <p:nvPr/>
        </p:nvPicPr>
        <p:blipFill>
          <a:blip r:embed="rId2"/>
          <a:stretch>
            <a:fillRect/>
          </a:stretch>
        </p:blipFill>
        <p:spPr>
          <a:xfrm>
            <a:off x="956303" y="165331"/>
            <a:ext cx="7231394" cy="6521273"/>
          </a:xfrm>
          <a:prstGeom prst="rect">
            <a:avLst/>
          </a:prstGeom>
        </p:spPr>
      </p:pic>
    </p:spTree>
    <p:extLst>
      <p:ext uri="{BB962C8B-B14F-4D97-AF65-F5344CB8AC3E}">
        <p14:creationId xmlns:p14="http://schemas.microsoft.com/office/powerpoint/2010/main" val="1444578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Lifecycle</a:t>
            </a:r>
          </a:p>
        </p:txBody>
      </p:sp>
      <p:sp>
        <p:nvSpPr>
          <p:cNvPr id="3" name="Content Placeholder 2"/>
          <p:cNvSpPr>
            <a:spLocks noGrp="1"/>
          </p:cNvSpPr>
          <p:nvPr>
            <p:ph idx="1"/>
          </p:nvPr>
        </p:nvSpPr>
        <p:spPr/>
        <p:txBody>
          <a:bodyPr/>
          <a:lstStyle/>
          <a:p>
            <a:r>
              <a:rPr lang="en-US" dirty="0" err="1">
                <a:solidFill>
                  <a:srgbClr val="FF0000"/>
                </a:solidFill>
              </a:rPr>
              <a:t>OnCreate</a:t>
            </a:r>
            <a:r>
              <a:rPr lang="en-US" dirty="0">
                <a:solidFill>
                  <a:srgbClr val="FF0000"/>
                </a:solidFill>
              </a:rPr>
              <a:t>:</a:t>
            </a:r>
          </a:p>
          <a:p>
            <a:pPr lvl="1"/>
            <a:r>
              <a:rPr lang="en-US" dirty="0"/>
              <a:t> Is called when your Activity is getting created for the first time. Take the example of screen rotation, during which your Activity gets killed and </a:t>
            </a:r>
            <a:r>
              <a:rPr lang="en-US" dirty="0" err="1"/>
              <a:t>OnCreate</a:t>
            </a:r>
            <a:r>
              <a:rPr lang="en-US" dirty="0"/>
              <a:t> is called again.</a:t>
            </a:r>
          </a:p>
          <a:p>
            <a:pPr lvl="1"/>
            <a:r>
              <a:rPr lang="en-US" dirty="0"/>
              <a:t>It is getting passed a variable of class Bundle. Bundle is typically used to store the state of your Activity.</a:t>
            </a:r>
          </a:p>
          <a:p>
            <a:r>
              <a:rPr lang="en-US" dirty="0" err="1">
                <a:solidFill>
                  <a:srgbClr val="FF0000"/>
                </a:solidFill>
              </a:rPr>
              <a:t>OnStart</a:t>
            </a:r>
            <a:r>
              <a:rPr lang="en-US" dirty="0">
                <a:solidFill>
                  <a:srgbClr val="FF0000"/>
                </a:solidFill>
              </a:rPr>
              <a:t>:</a:t>
            </a:r>
          </a:p>
          <a:p>
            <a:pPr lvl="1"/>
            <a:r>
              <a:rPr lang="en-US"/>
              <a:t>It is called </a:t>
            </a:r>
            <a:r>
              <a:rPr lang="en-US" dirty="0"/>
              <a:t>just before the Activity becomes visible to the user. </a:t>
            </a:r>
          </a:p>
          <a:p>
            <a:pPr lvl="1"/>
            <a:r>
              <a:rPr lang="en-US" dirty="0"/>
              <a:t>You can use </a:t>
            </a:r>
            <a:r>
              <a:rPr lang="en-US" dirty="0" err="1"/>
              <a:t>onStart</a:t>
            </a:r>
            <a:r>
              <a:rPr lang="en-US" dirty="0"/>
              <a:t> to reset Activity data, reinitialize variables etc.</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13</a:t>
            </a:fld>
            <a:endParaRPr lang="en-US"/>
          </a:p>
        </p:txBody>
      </p:sp>
    </p:spTree>
    <p:extLst>
      <p:ext uri="{BB962C8B-B14F-4D97-AF65-F5344CB8AC3E}">
        <p14:creationId xmlns:p14="http://schemas.microsoft.com/office/powerpoint/2010/main" val="4585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Lifecycle</a:t>
            </a:r>
          </a:p>
        </p:txBody>
      </p:sp>
      <p:sp>
        <p:nvSpPr>
          <p:cNvPr id="3" name="Content Placeholder 2"/>
          <p:cNvSpPr>
            <a:spLocks noGrp="1"/>
          </p:cNvSpPr>
          <p:nvPr>
            <p:ph idx="1"/>
          </p:nvPr>
        </p:nvSpPr>
        <p:spPr/>
        <p:txBody>
          <a:bodyPr>
            <a:normAutofit/>
          </a:bodyPr>
          <a:lstStyle/>
          <a:p>
            <a:r>
              <a:rPr lang="en-US" dirty="0" err="1">
                <a:solidFill>
                  <a:srgbClr val="FF0000"/>
                </a:solidFill>
              </a:rPr>
              <a:t>OnResume</a:t>
            </a:r>
            <a:r>
              <a:rPr lang="en-US" dirty="0"/>
              <a:t>: </a:t>
            </a:r>
          </a:p>
          <a:p>
            <a:pPr lvl="1"/>
            <a:r>
              <a:rPr lang="en-US" dirty="0" err="1"/>
              <a:t>onResume</a:t>
            </a:r>
            <a:r>
              <a:rPr lang="en-US" dirty="0"/>
              <a:t> gets called when your Activity comes into the foreground, and it becomes visible to the user.</a:t>
            </a:r>
          </a:p>
          <a:p>
            <a:pPr lvl="1"/>
            <a:r>
              <a:rPr lang="en-US" dirty="0" err="1"/>
              <a:t>onResume</a:t>
            </a:r>
            <a:r>
              <a:rPr lang="en-US" dirty="0"/>
              <a:t> is a good place to refresh your UI with any new changes which might have occurred during the period in which the Activity was not visible.</a:t>
            </a:r>
          </a:p>
          <a:p>
            <a:r>
              <a:rPr lang="en-US" dirty="0" err="1">
                <a:solidFill>
                  <a:srgbClr val="FF0000"/>
                </a:solidFill>
              </a:rPr>
              <a:t>onPause</a:t>
            </a:r>
            <a:r>
              <a:rPr lang="en-US" dirty="0">
                <a:solidFill>
                  <a:srgbClr val="FF0000"/>
                </a:solidFill>
              </a:rPr>
              <a:t>:</a:t>
            </a:r>
          </a:p>
          <a:p>
            <a:pPr lvl="1"/>
            <a:r>
              <a:rPr lang="en-US" dirty="0" err="1"/>
              <a:t>onPause</a:t>
            </a:r>
            <a:r>
              <a:rPr lang="en-US" dirty="0"/>
              <a:t> is called when another android activity comes on top of your Activity.</a:t>
            </a:r>
          </a:p>
          <a:p>
            <a:pPr lvl="1"/>
            <a:r>
              <a:rPr lang="en-US" dirty="0"/>
              <a:t>It is always guaranteed that whenever your Activity is becoming invisible or </a:t>
            </a:r>
            <a:r>
              <a:rPr lang="en-US" u="sng" dirty="0"/>
              <a:t>partially invisible</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14</a:t>
            </a:fld>
            <a:endParaRPr lang="en-US"/>
          </a:p>
        </p:txBody>
      </p:sp>
    </p:spTree>
    <p:extLst>
      <p:ext uri="{BB962C8B-B14F-4D97-AF65-F5344CB8AC3E}">
        <p14:creationId xmlns:p14="http://schemas.microsoft.com/office/powerpoint/2010/main" val="3647701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Lifecycle</a:t>
            </a:r>
          </a:p>
        </p:txBody>
      </p:sp>
      <p:sp>
        <p:nvSpPr>
          <p:cNvPr id="3" name="Content Placeholder 2"/>
          <p:cNvSpPr>
            <a:spLocks noGrp="1"/>
          </p:cNvSpPr>
          <p:nvPr>
            <p:ph idx="1"/>
          </p:nvPr>
        </p:nvSpPr>
        <p:spPr/>
        <p:txBody>
          <a:bodyPr>
            <a:normAutofit/>
          </a:bodyPr>
          <a:lstStyle/>
          <a:p>
            <a:r>
              <a:rPr lang="en-US" dirty="0" err="1">
                <a:solidFill>
                  <a:srgbClr val="FF0000"/>
                </a:solidFill>
              </a:rPr>
              <a:t>OnStop</a:t>
            </a:r>
            <a:r>
              <a:rPr lang="en-US" dirty="0">
                <a:solidFill>
                  <a:srgbClr val="FF0000"/>
                </a:solidFill>
              </a:rPr>
              <a:t>:</a:t>
            </a:r>
          </a:p>
          <a:p>
            <a:pPr lvl="1"/>
            <a:r>
              <a:rPr lang="en-US" dirty="0" err="1"/>
              <a:t>onStop</a:t>
            </a:r>
            <a:r>
              <a:rPr lang="en-US" dirty="0"/>
              <a:t> is called when your Activity is no longer visible to the user, it is similar to </a:t>
            </a:r>
            <a:r>
              <a:rPr lang="en-US" dirty="0" err="1"/>
              <a:t>onPause</a:t>
            </a:r>
            <a:r>
              <a:rPr lang="en-US" dirty="0"/>
              <a:t> but here you will not see your android activity entirely.</a:t>
            </a:r>
          </a:p>
          <a:p>
            <a:r>
              <a:rPr lang="en-US" dirty="0" err="1">
                <a:solidFill>
                  <a:srgbClr val="FF0000"/>
                </a:solidFill>
              </a:rPr>
              <a:t>OnRestart</a:t>
            </a:r>
            <a:r>
              <a:rPr lang="en-US" dirty="0">
                <a:solidFill>
                  <a:srgbClr val="FF0000"/>
                </a:solidFill>
              </a:rPr>
              <a:t>:</a:t>
            </a:r>
          </a:p>
          <a:p>
            <a:pPr lvl="1"/>
            <a:r>
              <a:rPr lang="en-US" dirty="0"/>
              <a:t>It is similar to </a:t>
            </a:r>
            <a:r>
              <a:rPr lang="en-US" dirty="0" err="1"/>
              <a:t>onCreate</a:t>
            </a:r>
            <a:r>
              <a:rPr lang="en-US" dirty="0"/>
              <a:t>, but </a:t>
            </a:r>
            <a:r>
              <a:rPr lang="en-US" dirty="0" err="1"/>
              <a:t>onRestart</a:t>
            </a:r>
            <a:r>
              <a:rPr lang="en-US" dirty="0"/>
              <a:t> gets called only after </a:t>
            </a:r>
            <a:r>
              <a:rPr lang="en-US" dirty="0" err="1"/>
              <a:t>onStop</a:t>
            </a:r>
            <a:r>
              <a:rPr lang="en-US" dirty="0"/>
              <a:t>.</a:t>
            </a:r>
          </a:p>
          <a:p>
            <a:r>
              <a:rPr lang="en-US" dirty="0" err="1">
                <a:solidFill>
                  <a:srgbClr val="FF0000"/>
                </a:solidFill>
              </a:rPr>
              <a:t>OnDestroy</a:t>
            </a:r>
            <a:r>
              <a:rPr lang="en-US" dirty="0">
                <a:solidFill>
                  <a:srgbClr val="FF0000"/>
                </a:solidFill>
              </a:rPr>
              <a:t>:</a:t>
            </a:r>
          </a:p>
          <a:p>
            <a:pPr lvl="1"/>
            <a:r>
              <a:rPr lang="en-US" dirty="0"/>
              <a:t>This is the method which will be called when your Activity is getting killed. This is the final call the Activity will receive in its Lifecycle.</a:t>
            </a:r>
          </a:p>
          <a:p>
            <a:pPr lvl="1"/>
            <a:r>
              <a:rPr lang="en-US" dirty="0"/>
              <a:t>When the user press back button on any Activity the foreground activity gets destroyed and control will return to the previous Activity.</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15</a:t>
            </a:fld>
            <a:endParaRPr lang="en-US"/>
          </a:p>
        </p:txBody>
      </p:sp>
    </p:spTree>
    <p:extLst>
      <p:ext uri="{BB962C8B-B14F-4D97-AF65-F5344CB8AC3E}">
        <p14:creationId xmlns:p14="http://schemas.microsoft.com/office/powerpoint/2010/main" val="314610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Lifecycle Test</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48418"/>
            <a:ext cx="2743200" cy="550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574" t="12109" r="21706" b="70559"/>
          <a:stretch/>
        </p:blipFill>
        <p:spPr bwMode="auto">
          <a:xfrm>
            <a:off x="2743201" y="1143000"/>
            <a:ext cx="6410323"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8418"/>
            <a:ext cx="2745266" cy="549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3305" b="3488"/>
          <a:stretch/>
        </p:blipFill>
        <p:spPr bwMode="auto">
          <a:xfrm>
            <a:off x="2735742" y="2286000"/>
            <a:ext cx="6408258"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48418"/>
            <a:ext cx="2760603" cy="549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0127" y="3867150"/>
            <a:ext cx="6383397"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348418"/>
            <a:ext cx="2762066" cy="548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0517" y="5776912"/>
            <a:ext cx="6379683"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64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0-#ppt_w/2"/>
                                          </p:val>
                                        </p:tav>
                                        <p:tav tm="100000">
                                          <p:val>
                                            <p:strVal val="#ppt_x"/>
                                          </p:val>
                                        </p:tav>
                                      </p:tavLst>
                                    </p:anim>
                                    <p:anim calcmode="lin" valueType="num">
                                      <p:cBhvr additive="base">
                                        <p:cTn id="8" dur="500" fill="hold"/>
                                        <p:tgtEl>
                                          <p:spTgt spid="1126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fade">
                                      <p:cBhvr>
                                        <p:cTn id="11" dur="500"/>
                                        <p:tgtEl>
                                          <p:spTgt spid="1126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fade">
                                      <p:cBhvr>
                                        <p:cTn id="16" dur="500"/>
                                        <p:tgtEl>
                                          <p:spTgt spid="11270"/>
                                        </p:tgtEl>
                                      </p:cBhvr>
                                    </p:animEffect>
                                  </p:childTnLst>
                                </p:cTn>
                              </p:par>
                              <p:par>
                                <p:cTn id="17" presetID="2" presetClass="entr" presetSubtype="8" fill="hold" nodeType="withEffect">
                                  <p:stCondLst>
                                    <p:cond delay="0"/>
                                  </p:stCondLst>
                                  <p:childTnLst>
                                    <p:set>
                                      <p:cBhvr>
                                        <p:cTn id="18" dur="1" fill="hold">
                                          <p:stCondLst>
                                            <p:cond delay="0"/>
                                          </p:stCondLst>
                                        </p:cTn>
                                        <p:tgtEl>
                                          <p:spTgt spid="11269"/>
                                        </p:tgtEl>
                                        <p:attrNameLst>
                                          <p:attrName>style.visibility</p:attrName>
                                        </p:attrNameLst>
                                      </p:cBhvr>
                                      <p:to>
                                        <p:strVal val="visible"/>
                                      </p:to>
                                    </p:set>
                                    <p:anim calcmode="lin" valueType="num">
                                      <p:cBhvr additive="base">
                                        <p:cTn id="19" dur="500" fill="hold"/>
                                        <p:tgtEl>
                                          <p:spTgt spid="11269"/>
                                        </p:tgtEl>
                                        <p:attrNameLst>
                                          <p:attrName>ppt_x</p:attrName>
                                        </p:attrNameLst>
                                      </p:cBhvr>
                                      <p:tavLst>
                                        <p:tav tm="0">
                                          <p:val>
                                            <p:strVal val="0-#ppt_w/2"/>
                                          </p:val>
                                        </p:tav>
                                        <p:tav tm="100000">
                                          <p:val>
                                            <p:strVal val="#ppt_x"/>
                                          </p:val>
                                        </p:tav>
                                      </p:tavLst>
                                    </p:anim>
                                    <p:anim calcmode="lin" valueType="num">
                                      <p:cBhvr additive="base">
                                        <p:cTn id="20" dur="500" fill="hold"/>
                                        <p:tgtEl>
                                          <p:spTgt spid="112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271"/>
                                        </p:tgtEl>
                                        <p:attrNameLst>
                                          <p:attrName>style.visibility</p:attrName>
                                        </p:attrNameLst>
                                      </p:cBhvr>
                                      <p:to>
                                        <p:strVal val="visible"/>
                                      </p:to>
                                    </p:set>
                                    <p:anim calcmode="lin" valueType="num">
                                      <p:cBhvr additive="base">
                                        <p:cTn id="25" dur="500" fill="hold"/>
                                        <p:tgtEl>
                                          <p:spTgt spid="11271"/>
                                        </p:tgtEl>
                                        <p:attrNameLst>
                                          <p:attrName>ppt_x</p:attrName>
                                        </p:attrNameLst>
                                      </p:cBhvr>
                                      <p:tavLst>
                                        <p:tav tm="0">
                                          <p:val>
                                            <p:strVal val="0-#ppt_w/2"/>
                                          </p:val>
                                        </p:tav>
                                        <p:tav tm="100000">
                                          <p:val>
                                            <p:strVal val="#ppt_x"/>
                                          </p:val>
                                        </p:tav>
                                      </p:tavLst>
                                    </p:anim>
                                    <p:anim calcmode="lin" valueType="num">
                                      <p:cBhvr additive="base">
                                        <p:cTn id="26" dur="500" fill="hold"/>
                                        <p:tgtEl>
                                          <p:spTgt spid="11271"/>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1273"/>
                                        </p:tgtEl>
                                        <p:attrNameLst>
                                          <p:attrName>style.visibility</p:attrName>
                                        </p:attrNameLst>
                                      </p:cBhvr>
                                      <p:to>
                                        <p:strVal val="visible"/>
                                      </p:to>
                                    </p:set>
                                    <p:animEffect transition="in" filter="fade">
                                      <p:cBhvr>
                                        <p:cTn id="29"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25872"/>
            <a:ext cx="5410200" cy="32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AllMoviesActivity</a:t>
            </a:r>
            <a:r>
              <a:rPr lang="en-US" dirty="0"/>
              <a:t> </a:t>
            </a:r>
          </a:p>
        </p:txBody>
      </p:sp>
      <p:sp>
        <p:nvSpPr>
          <p:cNvPr id="3" name="Content Placeholder 2"/>
          <p:cNvSpPr>
            <a:spLocks noGrp="1"/>
          </p:cNvSpPr>
          <p:nvPr>
            <p:ph idx="1"/>
          </p:nvPr>
        </p:nvSpPr>
        <p:spPr/>
        <p:txBody>
          <a:bodyPr/>
          <a:lstStyle/>
          <a:p>
            <a:r>
              <a:rPr lang="en-US" dirty="0" err="1"/>
              <a:t>OnRestart</a:t>
            </a:r>
            <a:r>
              <a:rPr lang="en-US" dirty="0"/>
              <a:t> method to update </a:t>
            </a:r>
            <a:r>
              <a:rPr lang="en-US" dirty="0" err="1"/>
              <a:t>listview</a:t>
            </a:r>
            <a:r>
              <a:rPr lang="en-US" dirty="0"/>
              <a:t> with new data from database.</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17</a:t>
            </a:fld>
            <a:endParaRPr lang="en-US"/>
          </a:p>
        </p:txBody>
      </p:sp>
      <p:sp>
        <p:nvSpPr>
          <p:cNvPr id="8" name="Rectangle 7"/>
          <p:cNvSpPr/>
          <p:nvPr/>
        </p:nvSpPr>
        <p:spPr>
          <a:xfrm>
            <a:off x="838200" y="3352800"/>
            <a:ext cx="441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43400" y="2971800"/>
            <a:ext cx="4648200" cy="369332"/>
          </a:xfrm>
          <a:prstGeom prst="rect">
            <a:avLst/>
          </a:prstGeom>
          <a:solidFill>
            <a:schemeClr val="bg1"/>
          </a:solidFill>
        </p:spPr>
        <p:txBody>
          <a:bodyPr wrap="square" rtlCol="0">
            <a:spAutoFit/>
          </a:bodyPr>
          <a:lstStyle/>
          <a:p>
            <a:r>
              <a:rPr lang="en-US" dirty="0">
                <a:solidFill>
                  <a:srgbClr val="FF0000"/>
                </a:solidFill>
              </a:rPr>
              <a:t>Create cursor object to point to fetched movies</a:t>
            </a:r>
          </a:p>
        </p:txBody>
      </p:sp>
      <p:sp>
        <p:nvSpPr>
          <p:cNvPr id="10" name="Rectangle 9"/>
          <p:cNvSpPr/>
          <p:nvPr/>
        </p:nvSpPr>
        <p:spPr>
          <a:xfrm>
            <a:off x="685800" y="3886200"/>
            <a:ext cx="5105400"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867400" y="3886200"/>
            <a:ext cx="3200400" cy="923330"/>
          </a:xfrm>
          <a:prstGeom prst="rect">
            <a:avLst/>
          </a:prstGeom>
          <a:solidFill>
            <a:schemeClr val="bg1"/>
          </a:solidFill>
        </p:spPr>
        <p:txBody>
          <a:bodyPr wrap="square" rtlCol="0">
            <a:spAutoFit/>
          </a:bodyPr>
          <a:lstStyle/>
          <a:p>
            <a:r>
              <a:rPr lang="en-US" dirty="0">
                <a:solidFill>
                  <a:srgbClr val="FF0000"/>
                </a:solidFill>
              </a:rPr>
              <a:t>Get the movie name and add it to the </a:t>
            </a:r>
            <a:r>
              <a:rPr lang="en-US" dirty="0" err="1">
                <a:solidFill>
                  <a:srgbClr val="FF0000"/>
                </a:solidFill>
              </a:rPr>
              <a:t>ArrayAdapter</a:t>
            </a:r>
            <a:r>
              <a:rPr lang="en-US" dirty="0">
                <a:solidFill>
                  <a:srgbClr val="FF0000"/>
                </a:solidFill>
              </a:rPr>
              <a:t>  then move to the next movie</a:t>
            </a:r>
          </a:p>
        </p:txBody>
      </p:sp>
      <p:sp>
        <p:nvSpPr>
          <p:cNvPr id="13" name="Rectangle 12"/>
          <p:cNvSpPr/>
          <p:nvPr/>
        </p:nvSpPr>
        <p:spPr>
          <a:xfrm>
            <a:off x="838200" y="3036332"/>
            <a:ext cx="3429000" cy="316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657600" y="2667000"/>
            <a:ext cx="2133600" cy="369332"/>
          </a:xfrm>
          <a:prstGeom prst="rect">
            <a:avLst/>
          </a:prstGeom>
          <a:solidFill>
            <a:schemeClr val="bg1"/>
          </a:solidFill>
        </p:spPr>
        <p:txBody>
          <a:bodyPr wrap="square" rtlCol="0">
            <a:spAutoFit/>
          </a:bodyPr>
          <a:lstStyle/>
          <a:p>
            <a:r>
              <a:rPr lang="en-US" dirty="0">
                <a:solidFill>
                  <a:srgbClr val="FF0000"/>
                </a:solidFill>
              </a:rPr>
              <a:t>Clear the adapter</a:t>
            </a:r>
          </a:p>
        </p:txBody>
      </p:sp>
    </p:spTree>
    <p:extLst>
      <p:ext uri="{BB962C8B-B14F-4D97-AF65-F5344CB8AC3E}">
        <p14:creationId xmlns:p14="http://schemas.microsoft.com/office/powerpoint/2010/main" val="5187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2" grpId="0" animBg="1"/>
      <p:bldP spid="13" grpId="0" animBg="1"/>
      <p:bldP spid="13" grpId="1"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Employees 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18</a:t>
            </a:fld>
            <a:endParaRPr lang="en-US"/>
          </a:p>
        </p:txBody>
      </p:sp>
      <p:pic>
        <p:nvPicPr>
          <p:cNvPr id="1026" name="Picture 2"/>
          <p:cNvPicPr>
            <a:picLocks noChangeAspect="1" noChangeArrowheads="1"/>
          </p:cNvPicPr>
          <p:nvPr/>
        </p:nvPicPr>
        <p:blipFill>
          <a:blip r:embed="rId2" cstate="print"/>
          <a:srcRect l="13125" r="51250" b="5000"/>
          <a:stretch>
            <a:fillRect/>
          </a:stretch>
        </p:blipFill>
        <p:spPr bwMode="auto">
          <a:xfrm>
            <a:off x="304800" y="1447800"/>
            <a:ext cx="3048000" cy="48006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14375" r="51250" b="5000"/>
          <a:stretch>
            <a:fillRect/>
          </a:stretch>
        </p:blipFill>
        <p:spPr bwMode="auto">
          <a:xfrm>
            <a:off x="1828800" y="1447800"/>
            <a:ext cx="2955758" cy="48006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l="14375" r="51250" b="4000"/>
          <a:stretch>
            <a:fillRect/>
          </a:stretch>
        </p:blipFill>
        <p:spPr bwMode="auto">
          <a:xfrm>
            <a:off x="3200400" y="1447800"/>
            <a:ext cx="2971800" cy="48006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l="13750" r="50625" b="4000"/>
          <a:stretch>
            <a:fillRect/>
          </a:stretch>
        </p:blipFill>
        <p:spPr bwMode="auto">
          <a:xfrm>
            <a:off x="4495800" y="1447801"/>
            <a:ext cx="3352800" cy="4800600"/>
          </a:xfrm>
          <a:prstGeom prst="rect">
            <a:avLst/>
          </a:prstGeom>
          <a:noFill/>
          <a:ln w="9525">
            <a:noFill/>
            <a:miter lim="800000"/>
            <a:headEnd/>
            <a:tailEnd/>
          </a:ln>
        </p:spPr>
      </p:pic>
      <p:pic>
        <p:nvPicPr>
          <p:cNvPr id="6" name="Picture 5"/>
          <p:cNvPicPr>
            <a:picLocks noChangeAspect="1"/>
          </p:cNvPicPr>
          <p:nvPr/>
        </p:nvPicPr>
        <p:blipFill rotWithShape="1">
          <a:blip r:embed="rId6"/>
          <a:srcRect l="36530" r="39751" b="34722"/>
          <a:stretch/>
        </p:blipFill>
        <p:spPr>
          <a:xfrm>
            <a:off x="5867400" y="1473199"/>
            <a:ext cx="3086100" cy="4775201"/>
          </a:xfrm>
          <a:prstGeom prst="rect">
            <a:avLst/>
          </a:prstGeom>
        </p:spPr>
      </p:pic>
    </p:spTree>
    <p:extLst>
      <p:ext uri="{BB962C8B-B14F-4D97-AF65-F5344CB8AC3E}">
        <p14:creationId xmlns:p14="http://schemas.microsoft.com/office/powerpoint/2010/main" val="8346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1+#ppt_w/2"/>
                                          </p:val>
                                        </p:tav>
                                        <p:tav tm="100000">
                                          <p:val>
                                            <p:strVal val="#ppt_x"/>
                                          </p:val>
                                        </p:tav>
                                      </p:tavLst>
                                    </p:anim>
                                    <p:anim calcmode="lin" valueType="num">
                                      <p:cBhvr additive="base">
                                        <p:cTn id="8"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1+#ppt_w/2"/>
                                          </p:val>
                                        </p:tav>
                                        <p:tav tm="100000">
                                          <p:val>
                                            <p:strVal val="#ppt_x"/>
                                          </p:val>
                                        </p:tav>
                                      </p:tavLst>
                                    </p:anim>
                                    <p:anim calcmode="lin" valueType="num">
                                      <p:cBhvr additive="base">
                                        <p:cTn id="1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EmployeeHelperClass</a:t>
            </a:r>
            <a:endParaRPr lang="en-US" dirty="0"/>
          </a:p>
        </p:txBody>
      </p:sp>
      <p:sp>
        <p:nvSpPr>
          <p:cNvPr id="3" name="Content Placeholder 2"/>
          <p:cNvSpPr>
            <a:spLocks noGrp="1"/>
          </p:cNvSpPr>
          <p:nvPr>
            <p:ph idx="1"/>
          </p:nvPr>
        </p:nvSpPr>
        <p:spPr/>
        <p:txBody>
          <a:bodyPr/>
          <a:lstStyle/>
          <a:p>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22" y="1342365"/>
            <a:ext cx="8210777" cy="455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19</a:t>
            </a:fld>
            <a:endParaRPr lang="en-US"/>
          </a:p>
        </p:txBody>
      </p:sp>
      <p:sp>
        <p:nvSpPr>
          <p:cNvPr id="8" name="Rectangle 7"/>
          <p:cNvSpPr/>
          <p:nvPr/>
        </p:nvSpPr>
        <p:spPr>
          <a:xfrm>
            <a:off x="304800" y="1752600"/>
            <a:ext cx="6172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38800" y="1447800"/>
            <a:ext cx="2590800"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Database Name variable </a:t>
            </a:r>
            <a:endParaRPr lang="en-US" dirty="0">
              <a:solidFill>
                <a:srgbClr val="FF0000"/>
              </a:solidFill>
              <a:effectLst>
                <a:outerShdw blurRad="38100" dist="38100" dir="2700000" algn="tl">
                  <a:srgbClr val="000000">
                    <a:alpha val="43137"/>
                  </a:srgbClr>
                </a:outerShdw>
              </a:effectLst>
            </a:endParaRPr>
          </a:p>
        </p:txBody>
      </p:sp>
      <p:sp>
        <p:nvSpPr>
          <p:cNvPr id="10" name="Rectangle 9"/>
          <p:cNvSpPr/>
          <p:nvPr/>
        </p:nvSpPr>
        <p:spPr>
          <a:xfrm>
            <a:off x="304800" y="2396356"/>
            <a:ext cx="8763000" cy="1032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57254" y="1962834"/>
            <a:ext cx="2553346" cy="646331"/>
          </a:xfrm>
          <a:prstGeom prst="rect">
            <a:avLst/>
          </a:prstGeom>
          <a:solidFill>
            <a:schemeClr val="bg1"/>
          </a:solidFill>
        </p:spPr>
        <p:txBody>
          <a:bodyPr wrap="square" rtlCol="0">
            <a:spAutoFit/>
          </a:bodyPr>
          <a:lstStyle/>
          <a:p>
            <a:r>
              <a:rPr lang="en-US" dirty="0" err="1" smtClean="0">
                <a:solidFill>
                  <a:srgbClr val="FF0000"/>
                </a:solidFill>
                <a:effectLst>
                  <a:outerShdw blurRad="38100" dist="38100" dir="2700000" algn="tl">
                    <a:srgbClr val="000000">
                      <a:alpha val="43137"/>
                    </a:srgbClr>
                  </a:outerShdw>
                </a:effectLst>
              </a:rPr>
              <a:t>DepartmentTable</a:t>
            </a:r>
            <a:r>
              <a:rPr lang="en-US" dirty="0" smtClean="0">
                <a:solidFill>
                  <a:srgbClr val="FF0000"/>
                </a:solidFill>
                <a:effectLst>
                  <a:outerShdw blurRad="38100" dist="38100" dir="2700000" algn="tl">
                    <a:srgbClr val="000000">
                      <a:alpha val="43137"/>
                    </a:srgbClr>
                  </a:outerShdw>
                </a:effectLst>
              </a:rPr>
              <a:t> Creation</a:t>
            </a:r>
          </a:p>
        </p:txBody>
      </p:sp>
      <p:sp>
        <p:nvSpPr>
          <p:cNvPr id="12" name="Rectangle 11"/>
          <p:cNvSpPr/>
          <p:nvPr/>
        </p:nvSpPr>
        <p:spPr>
          <a:xfrm>
            <a:off x="304800" y="5149169"/>
            <a:ext cx="2819400" cy="413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938485" y="5040868"/>
            <a:ext cx="2590800" cy="369332"/>
          </a:xfrm>
          <a:prstGeom prst="rect">
            <a:avLst/>
          </a:prstGeom>
          <a:noFill/>
        </p:spPr>
        <p:txBody>
          <a:bodyPr wrap="square" rtlCol="0">
            <a:spAutoFit/>
          </a:bodyPr>
          <a:lstStyle/>
          <a:p>
            <a:r>
              <a:rPr lang="en-US" dirty="0" err="1" smtClean="0">
                <a:solidFill>
                  <a:srgbClr val="FF0000"/>
                </a:solidFill>
                <a:effectLst>
                  <a:outerShdw blurRad="38100" dist="38100" dir="2700000" algn="tl">
                    <a:srgbClr val="000000">
                      <a:alpha val="43137"/>
                    </a:srgbClr>
                  </a:outerShdw>
                </a:effectLst>
              </a:rPr>
              <a:t>SQLite</a:t>
            </a:r>
            <a:r>
              <a:rPr lang="en-US" dirty="0" smtClean="0">
                <a:solidFill>
                  <a:srgbClr val="FF0000"/>
                </a:solidFill>
                <a:effectLst>
                  <a:outerShdw blurRad="38100" dist="38100" dir="2700000" algn="tl">
                    <a:srgbClr val="000000">
                      <a:alpha val="43137"/>
                    </a:srgbClr>
                  </a:outerShdw>
                </a:effectLst>
              </a:rPr>
              <a:t> Database Variable </a:t>
            </a:r>
            <a:endParaRPr lang="en-US" dirty="0">
              <a:solidFill>
                <a:srgbClr val="FF0000"/>
              </a:solidFill>
              <a:effectLst>
                <a:outerShdw blurRad="38100" dist="38100" dir="2700000" algn="tl">
                  <a:srgbClr val="000000">
                    <a:alpha val="43137"/>
                  </a:srgbClr>
                </a:outerShdw>
              </a:effectLst>
            </a:endParaRPr>
          </a:p>
        </p:txBody>
      </p:sp>
      <p:sp>
        <p:nvSpPr>
          <p:cNvPr id="14" name="Rectangle 13"/>
          <p:cNvSpPr/>
          <p:nvPr/>
        </p:nvSpPr>
        <p:spPr>
          <a:xfrm>
            <a:off x="304800" y="5562600"/>
            <a:ext cx="8305800" cy="359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715000" y="5879068"/>
            <a:ext cx="2590800"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Constructor</a:t>
            </a:r>
            <a:endParaRPr lang="en-US" dirty="0">
              <a:solidFill>
                <a:srgbClr val="FF0000"/>
              </a:solidFill>
              <a:effectLst>
                <a:outerShdw blurRad="38100" dist="38100" dir="2700000" algn="tl">
                  <a:srgbClr val="000000">
                    <a:alpha val="43137"/>
                  </a:srgbClr>
                </a:outerShdw>
              </a:effectLst>
            </a:endParaRPr>
          </a:p>
        </p:txBody>
      </p:sp>
      <p:sp>
        <p:nvSpPr>
          <p:cNvPr id="16" name="Rectangle 15"/>
          <p:cNvSpPr/>
          <p:nvPr/>
        </p:nvSpPr>
        <p:spPr>
          <a:xfrm>
            <a:off x="381000" y="3541690"/>
            <a:ext cx="8763000" cy="1411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057254" y="3074467"/>
            <a:ext cx="3010546"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Employee Table Creation</a:t>
            </a:r>
          </a:p>
        </p:txBody>
      </p:sp>
    </p:spTree>
    <p:extLst>
      <p:ext uri="{BB962C8B-B14F-4D97-AF65-F5344CB8AC3E}">
        <p14:creationId xmlns:p14="http://schemas.microsoft.com/office/powerpoint/2010/main" val="40604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1+#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1+#ppt_w/2"/>
                                          </p:val>
                                        </p:tav>
                                        <p:tav tm="100000">
                                          <p:val>
                                            <p:strVal val="#ppt_x"/>
                                          </p:val>
                                        </p:tav>
                                      </p:tavLst>
                                    </p:anim>
                                    <p:anim calcmode="lin" valueType="num">
                                      <p:cBhvr additive="base">
                                        <p:cTn id="54" dur="500" fill="hold"/>
                                        <p:tgtEl>
                                          <p:spTgt spid="13"/>
                                        </p:tgtEl>
                                        <p:attrNameLst>
                                          <p:attrName>ppt_y</p:attrName>
                                        </p:attrNameLst>
                                      </p:cBhvr>
                                      <p:tavLst>
                                        <p:tav tm="0">
                                          <p:val>
                                            <p:strVal val="#ppt_y"/>
                                          </p:val>
                                        </p:tav>
                                        <p:tav tm="100000">
                                          <p:val>
                                            <p:strVal val="#ppt_y"/>
                                          </p:val>
                                        </p:tav>
                                      </p:tavLst>
                                    </p:anim>
                                  </p:childTnLst>
                                </p:cTn>
                              </p:par>
                              <p:par>
                                <p:cTn id="55" presetID="3" presetClass="exit" presetSubtype="10" fill="hold" grpId="1" nodeType="withEffect">
                                  <p:stCondLst>
                                    <p:cond delay="0"/>
                                  </p:stCondLst>
                                  <p:childTnLst>
                                    <p:animEffect transition="out" filter="blinds(horizontal)">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1+#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par>
                                <p:cTn id="71" presetID="3" presetClass="exit" presetSubtype="10" fill="hold" grpId="1" nodeType="withEffect">
                                  <p:stCondLst>
                                    <p:cond delay="0"/>
                                  </p:stCondLst>
                                  <p:childTnLst>
                                    <p:animEffect transition="out" filter="blinds(horizontal)">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3" presetClass="exit" presetSubtype="10" fill="hold" grpId="1" nodeType="withEffect">
                                  <p:stCondLst>
                                    <p:cond delay="0"/>
                                  </p:stCondLst>
                                  <p:childTnLst>
                                    <p:animEffect transition="out" filter="blinds(horizontal)">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p:bldP spid="13" grpId="1"/>
      <p:bldP spid="14" grpId="0" animBg="1"/>
      <p:bldP spid="15" grpId="0"/>
      <p:bldP spid="16" grpId="0" animBg="1"/>
      <p:bldP spid="16" grpId="1" animBg="1"/>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rPr>
              <a:t>Agenda</a:t>
            </a:r>
          </a:p>
        </p:txBody>
      </p:sp>
      <p:sp>
        <p:nvSpPr>
          <p:cNvPr id="6" name="Footer Placeholder 5"/>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a:t>
            </a:fld>
            <a:endParaRPr lang="en-US"/>
          </a:p>
        </p:txBody>
      </p:sp>
      <p:sp>
        <p:nvSpPr>
          <p:cNvPr id="8" name="Content Placeholder 7"/>
          <p:cNvSpPr>
            <a:spLocks noGrp="1"/>
          </p:cNvSpPr>
          <p:nvPr>
            <p:ph idx="1"/>
          </p:nvPr>
        </p:nvSpPr>
        <p:spPr/>
        <p:txBody>
          <a:bodyPr/>
          <a:lstStyle/>
          <a:p>
            <a:r>
              <a:rPr lang="en-US" dirty="0"/>
              <a:t>Movies Example </a:t>
            </a:r>
            <a:r>
              <a:rPr lang="en-US" dirty="0" err="1"/>
              <a:t>Cont</a:t>
            </a:r>
            <a:r>
              <a:rPr lang="en-US" dirty="0"/>
              <a:t>’.</a:t>
            </a:r>
          </a:p>
          <a:p>
            <a:pPr lvl="1"/>
            <a:r>
              <a:rPr lang="en-US" dirty="0"/>
              <a:t>Update</a:t>
            </a:r>
          </a:p>
          <a:p>
            <a:pPr lvl="1"/>
            <a:r>
              <a:rPr lang="en-US" dirty="0"/>
              <a:t>Delete</a:t>
            </a:r>
          </a:p>
          <a:p>
            <a:pPr lvl="1"/>
            <a:endParaRPr lang="en-US" dirty="0"/>
          </a:p>
          <a:p>
            <a:r>
              <a:rPr lang="en-US" dirty="0"/>
              <a:t>Activity </a:t>
            </a:r>
            <a:r>
              <a:rPr lang="en-US" dirty="0" smtClean="0"/>
              <a:t>Lifecycle</a:t>
            </a:r>
          </a:p>
          <a:p>
            <a:r>
              <a:rPr lang="en-US" dirty="0" smtClean="0"/>
              <a:t>Employee’s Example</a:t>
            </a:r>
          </a:p>
          <a:p>
            <a:endParaRPr lang="en-US" dirty="0" smtClean="0"/>
          </a:p>
          <a:p>
            <a:endParaRPr lang="en-US" dirty="0"/>
          </a:p>
          <a:p>
            <a:endParaRPr lang="en-US" dirty="0"/>
          </a:p>
          <a:p>
            <a:pPr marL="0" indent="0">
              <a:buNone/>
            </a:pPr>
            <a:endParaRPr lang="en-US" dirty="0"/>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EmployeeHelperClass</a:t>
            </a:r>
            <a:r>
              <a:rPr lang="en-US" dirty="0" smtClean="0"/>
              <a:t> Cont.</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Mobile Computing</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839200" cy="554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FD3E96C-1596-48F8-978E-9F6EBBD9775F}" type="slidenum">
              <a:rPr lang="en-US" smtClean="0"/>
              <a:pPr/>
              <a:t>20</a:t>
            </a:fld>
            <a:endParaRPr lang="en-US"/>
          </a:p>
        </p:txBody>
      </p:sp>
      <p:sp>
        <p:nvSpPr>
          <p:cNvPr id="7" name="Rectangle 6"/>
          <p:cNvSpPr/>
          <p:nvPr/>
        </p:nvSpPr>
        <p:spPr>
          <a:xfrm>
            <a:off x="533400" y="2057400"/>
            <a:ext cx="4343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343400" y="1676400"/>
            <a:ext cx="4648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Execute Department table creation statement</a:t>
            </a:r>
            <a:endParaRPr lang="en-US" dirty="0">
              <a:solidFill>
                <a:srgbClr val="FF0000"/>
              </a:solidFill>
              <a:effectLst>
                <a:outerShdw blurRad="38100" dist="38100" dir="2700000" algn="tl">
                  <a:srgbClr val="000000">
                    <a:alpha val="43137"/>
                  </a:srgbClr>
                </a:outerShdw>
              </a:effectLst>
            </a:endParaRPr>
          </a:p>
        </p:txBody>
      </p:sp>
      <p:sp>
        <p:nvSpPr>
          <p:cNvPr id="9" name="Rectangle 8"/>
          <p:cNvSpPr/>
          <p:nvPr/>
        </p:nvSpPr>
        <p:spPr>
          <a:xfrm>
            <a:off x="519112" y="2532955"/>
            <a:ext cx="4357688" cy="377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53162" y="2405490"/>
            <a:ext cx="2590800" cy="646331"/>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Execute </a:t>
            </a:r>
            <a:r>
              <a:rPr lang="en-US" dirty="0" smtClean="0">
                <a:solidFill>
                  <a:srgbClr val="FF0000"/>
                </a:solidFill>
                <a:effectLst>
                  <a:outerShdw blurRad="38100" dist="38100" dir="2700000" algn="tl">
                    <a:srgbClr val="000000">
                      <a:alpha val="43137"/>
                    </a:srgbClr>
                  </a:outerShdw>
                </a:effectLst>
              </a:rPr>
              <a:t>Employee table </a:t>
            </a:r>
            <a:r>
              <a:rPr lang="en-US" dirty="0">
                <a:solidFill>
                  <a:srgbClr val="FF0000"/>
                </a:solidFill>
                <a:effectLst>
                  <a:outerShdw blurRad="38100" dist="38100" dir="2700000" algn="tl">
                    <a:srgbClr val="000000">
                      <a:alpha val="43137"/>
                    </a:srgbClr>
                  </a:outerShdw>
                </a:effectLst>
              </a:rPr>
              <a:t>creation statement</a:t>
            </a:r>
          </a:p>
        </p:txBody>
      </p:sp>
      <p:sp>
        <p:nvSpPr>
          <p:cNvPr id="11" name="Rectangle 10"/>
          <p:cNvSpPr/>
          <p:nvPr/>
        </p:nvSpPr>
        <p:spPr>
          <a:xfrm>
            <a:off x="533400" y="2912189"/>
            <a:ext cx="4648200" cy="1717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57800" y="3170594"/>
            <a:ext cx="3681412" cy="923330"/>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Insert Department data using </a:t>
            </a:r>
            <a:r>
              <a:rPr lang="en-US" dirty="0" err="1" smtClean="0">
                <a:solidFill>
                  <a:srgbClr val="FF0000"/>
                </a:solidFill>
                <a:effectLst>
                  <a:outerShdw blurRad="38100" dist="38100" dir="2700000" algn="tl">
                    <a:srgbClr val="000000">
                      <a:alpha val="43137"/>
                    </a:srgbClr>
                  </a:outerShdw>
                </a:effectLst>
              </a:rPr>
              <a:t>ContentValues</a:t>
            </a:r>
            <a:r>
              <a:rPr lang="en-US" dirty="0" smtClean="0">
                <a:solidFill>
                  <a:srgbClr val="FF0000"/>
                </a:solidFill>
                <a:effectLst>
                  <a:outerShdw blurRad="38100" dist="38100" dir="2700000" algn="tl">
                    <a:srgbClr val="000000">
                      <a:alpha val="43137"/>
                    </a:srgbClr>
                  </a:outerShdw>
                </a:effectLst>
              </a:rPr>
              <a:t> Class and </a:t>
            </a:r>
            <a:r>
              <a:rPr lang="en-US" dirty="0" err="1" smtClean="0">
                <a:solidFill>
                  <a:srgbClr val="FF0000"/>
                </a:solidFill>
                <a:effectLst>
                  <a:outerShdw blurRad="38100" dist="38100" dir="2700000" algn="tl">
                    <a:srgbClr val="000000">
                      <a:alpha val="43137"/>
                    </a:srgbClr>
                  </a:outerShdw>
                </a:effectLst>
              </a:rPr>
              <a:t>SQLiteDatabase</a:t>
            </a:r>
            <a:r>
              <a:rPr lang="en-US" dirty="0" smtClean="0">
                <a:solidFill>
                  <a:srgbClr val="FF0000"/>
                </a:solidFill>
                <a:effectLst>
                  <a:outerShdw blurRad="38100" dist="38100" dir="2700000" algn="tl">
                    <a:srgbClr val="000000">
                      <a:alpha val="43137"/>
                    </a:srgbClr>
                  </a:outerShdw>
                </a:effectLst>
              </a:rPr>
              <a:t> </a:t>
            </a:r>
            <a:r>
              <a:rPr lang="en-US" dirty="0" err="1" smtClean="0">
                <a:solidFill>
                  <a:srgbClr val="FF0000"/>
                </a:solidFill>
                <a:effectLst>
                  <a:outerShdw blurRad="38100" dist="38100" dir="2700000" algn="tl">
                    <a:srgbClr val="000000">
                      <a:alpha val="43137"/>
                    </a:srgbClr>
                  </a:outerShdw>
                </a:effectLst>
              </a:rPr>
              <a:t>varaible</a:t>
            </a:r>
            <a:endParaRPr lang="en-US" dirty="0">
              <a:solidFill>
                <a:srgbClr val="FF0000"/>
              </a:solidFill>
              <a:effectLst>
                <a:outerShdw blurRad="38100" dist="38100" dir="2700000" algn="tl">
                  <a:srgbClr val="000000">
                    <a:alpha val="43137"/>
                  </a:srgbClr>
                </a:outerShdw>
              </a:effectLst>
            </a:endParaRPr>
          </a:p>
        </p:txBody>
      </p:sp>
      <p:sp>
        <p:nvSpPr>
          <p:cNvPr id="13" name="Rectangle 12"/>
          <p:cNvSpPr/>
          <p:nvPr/>
        </p:nvSpPr>
        <p:spPr>
          <a:xfrm>
            <a:off x="557212" y="4629329"/>
            <a:ext cx="8382000" cy="2028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186362" y="4259997"/>
            <a:ext cx="4060017"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Insert Employee data using </a:t>
            </a:r>
            <a:r>
              <a:rPr lang="en-US" dirty="0" err="1" smtClean="0">
                <a:solidFill>
                  <a:srgbClr val="FF0000"/>
                </a:solidFill>
                <a:effectLst>
                  <a:outerShdw blurRad="38100" dist="38100" dir="2700000" algn="tl">
                    <a:srgbClr val="000000">
                      <a:alpha val="43137"/>
                    </a:srgbClr>
                  </a:outerShdw>
                </a:effectLst>
              </a:rPr>
              <a:t>execSql</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930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10" presetClass="exit" presetSubtype="0" fill="hold" grpId="1" nodeType="with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1+#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10" presetClass="exit" presetSubtype="0" fill="hold" grpId="1" nodeType="with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p:bldP spid="10" grpId="1"/>
      <p:bldP spid="11" grpId="0" animBg="1"/>
      <p:bldP spid="11" grpId="1" animBg="1"/>
      <p:bldP spid="12" grpId="0"/>
      <p:bldP spid="12" grpId="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EmployeeHelperClass</a:t>
            </a:r>
            <a:r>
              <a:rPr lang="en-US" dirty="0"/>
              <a:t> Cont.</a:t>
            </a: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6" y="1363257"/>
            <a:ext cx="8348664" cy="480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21</a:t>
            </a:fld>
            <a:endParaRPr lang="en-US"/>
          </a:p>
        </p:txBody>
      </p:sp>
      <p:sp>
        <p:nvSpPr>
          <p:cNvPr id="7" name="Rectangle 6"/>
          <p:cNvSpPr/>
          <p:nvPr/>
        </p:nvSpPr>
        <p:spPr>
          <a:xfrm>
            <a:off x="0" y="1588532"/>
            <a:ext cx="8382000" cy="1230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50746" y="1219200"/>
            <a:ext cx="45720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Upgrade database if schema changed</a:t>
            </a:r>
            <a:endParaRPr lang="en-US" dirty="0">
              <a:solidFill>
                <a:srgbClr val="FF0000"/>
              </a:solidFill>
              <a:effectLst>
                <a:outerShdw blurRad="38100" dist="38100" dir="2700000" algn="tl">
                  <a:srgbClr val="000000">
                    <a:alpha val="43137"/>
                  </a:srgbClr>
                </a:outerShdw>
              </a:effectLst>
            </a:endParaRPr>
          </a:p>
        </p:txBody>
      </p:sp>
      <p:sp>
        <p:nvSpPr>
          <p:cNvPr id="9" name="Rectangle 8"/>
          <p:cNvSpPr/>
          <p:nvPr/>
        </p:nvSpPr>
        <p:spPr>
          <a:xfrm>
            <a:off x="0" y="3048000"/>
            <a:ext cx="9122746"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67000" y="2667000"/>
            <a:ext cx="6390173"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Get </a:t>
            </a:r>
            <a:r>
              <a:rPr lang="en-US" dirty="0" err="1" smtClean="0">
                <a:solidFill>
                  <a:srgbClr val="FF0000"/>
                </a:solidFill>
                <a:effectLst>
                  <a:outerShdw blurRad="38100" dist="38100" dir="2700000" algn="tl">
                    <a:srgbClr val="000000">
                      <a:alpha val="43137"/>
                    </a:srgbClr>
                  </a:outerShdw>
                </a:effectLst>
              </a:rPr>
              <a:t>Employess</a:t>
            </a:r>
            <a:r>
              <a:rPr lang="en-US" dirty="0" smtClean="0">
                <a:solidFill>
                  <a:srgbClr val="FF0000"/>
                </a:solidFill>
                <a:effectLst>
                  <a:outerShdw blurRad="38100" dist="38100" dir="2700000" algn="tl">
                    <a:srgbClr val="000000">
                      <a:alpha val="43137"/>
                    </a:srgbClr>
                  </a:outerShdw>
                </a:effectLst>
              </a:rPr>
              <a:t> having names containing </a:t>
            </a:r>
            <a:r>
              <a:rPr lang="en-US" dirty="0" err="1" smtClean="0">
                <a:solidFill>
                  <a:srgbClr val="FF0000"/>
                </a:solidFill>
                <a:effectLst>
                  <a:outerShdw blurRad="38100" dist="38100" dir="2700000" algn="tl">
                    <a:srgbClr val="000000">
                      <a:alpha val="43137"/>
                    </a:srgbClr>
                  </a:outerShdw>
                </a:effectLst>
              </a:rPr>
              <a:t>employeeName</a:t>
            </a:r>
            <a:r>
              <a:rPr lang="en-US" dirty="0" smtClean="0">
                <a:solidFill>
                  <a:srgbClr val="FF0000"/>
                </a:solidFill>
                <a:effectLst>
                  <a:outerShdw blurRad="38100" dist="38100" dir="2700000" algn="tl">
                    <a:srgbClr val="000000">
                      <a:alpha val="43137"/>
                    </a:srgbClr>
                  </a:outerShdw>
                </a:effectLst>
              </a:rPr>
              <a:t> passed </a:t>
            </a:r>
            <a:endParaRPr lang="en-US"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304800" y="3306762"/>
            <a:ext cx="2971800" cy="262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14900" y="4286071"/>
            <a:ext cx="3733800" cy="1200329"/>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If there are employees with passed name let cursor point to the first employee and return it</a:t>
            </a:r>
          </a:p>
          <a:p>
            <a:endParaRPr lang="en-US" dirty="0">
              <a:solidFill>
                <a:srgbClr val="FF0000"/>
              </a:solidFill>
              <a:effectLst>
                <a:outerShdw blurRad="38100" dist="38100" dir="2700000" algn="tl">
                  <a:srgbClr val="000000">
                    <a:alpha val="43137"/>
                  </a:srgbClr>
                </a:outerShdw>
              </a:effectLst>
            </a:endParaRPr>
          </a:p>
        </p:txBody>
      </p:sp>
      <p:sp>
        <p:nvSpPr>
          <p:cNvPr id="15" name="Rectangle 14"/>
          <p:cNvSpPr/>
          <p:nvPr/>
        </p:nvSpPr>
        <p:spPr>
          <a:xfrm>
            <a:off x="304800" y="4191000"/>
            <a:ext cx="4572000" cy="1295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76800" y="3124200"/>
            <a:ext cx="3886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Initialize </a:t>
            </a:r>
            <a:r>
              <a:rPr lang="en-US" dirty="0" err="1" smtClean="0">
                <a:solidFill>
                  <a:srgbClr val="FF0000"/>
                </a:solidFill>
                <a:effectLst>
                  <a:outerShdw blurRad="38100" dist="38100" dir="2700000" algn="tl">
                    <a:srgbClr val="000000">
                      <a:alpha val="43137"/>
                    </a:srgbClr>
                  </a:outerShdw>
                </a:effectLst>
              </a:rPr>
              <a:t>SQLiteDatabase</a:t>
            </a:r>
            <a:r>
              <a:rPr lang="en-US" dirty="0" smtClean="0">
                <a:solidFill>
                  <a:srgbClr val="FF0000"/>
                </a:solidFill>
                <a:effectLst>
                  <a:outerShdw blurRad="38100" dist="38100" dir="2700000" algn="tl">
                    <a:srgbClr val="000000">
                      <a:alpha val="43137"/>
                    </a:srgbClr>
                  </a:outerShdw>
                </a:effectLst>
              </a:rPr>
              <a:t>  to read data </a:t>
            </a:r>
            <a:endParaRPr lang="en-US" dirty="0">
              <a:solidFill>
                <a:srgbClr val="FF0000"/>
              </a:solidFill>
              <a:effectLst>
                <a:outerShdw blurRad="38100" dist="38100" dir="2700000" algn="tl">
                  <a:srgbClr val="000000">
                    <a:alpha val="43137"/>
                  </a:srgbClr>
                </a:outerShdw>
              </a:effectLst>
            </a:endParaRPr>
          </a:p>
        </p:txBody>
      </p:sp>
      <p:sp>
        <p:nvSpPr>
          <p:cNvPr id="17" name="Rectangle 16"/>
          <p:cNvSpPr/>
          <p:nvPr/>
        </p:nvSpPr>
        <p:spPr>
          <a:xfrm>
            <a:off x="304799" y="3493532"/>
            <a:ext cx="8752373" cy="523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931745" y="3124200"/>
            <a:ext cx="43434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Select Query , executed into a cursor </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3745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par>
                                <p:cTn id="44" presetID="2" presetClass="entr" presetSubtype="2"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1+#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par>
                                <p:cTn id="52" presetID="3" presetClass="exit" presetSubtype="10" fill="hold" grpId="1" nodeType="withEffect">
                                  <p:stCondLst>
                                    <p:cond delay="0"/>
                                  </p:stCondLst>
                                  <p:childTnLst>
                                    <p:animEffect transition="out" filter="blinds(horizont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3" presetClass="exit" presetSubtype="10" fill="hold" grpId="1" nodeType="withEffect">
                                  <p:stCondLst>
                                    <p:cond delay="0"/>
                                  </p:stCondLst>
                                  <p:childTnLst>
                                    <p:animEffect transition="out" filter="blinds(horizontal)">
                                      <p:cBhvr>
                                        <p:cTn id="66" dur="500"/>
                                        <p:tgtEl>
                                          <p:spTgt spid="17"/>
                                        </p:tgtEl>
                                      </p:cBhvr>
                                    </p:animEffect>
                                    <p:set>
                                      <p:cBhvr>
                                        <p:cTn id="67" dur="1" fill="hold">
                                          <p:stCondLst>
                                            <p:cond delay="499"/>
                                          </p:stCondLst>
                                        </p:cTn>
                                        <p:tgtEl>
                                          <p:spTgt spid="17"/>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P spid="11" grpId="0" animBg="1"/>
      <p:bldP spid="11" grpId="1" animBg="1"/>
      <p:bldP spid="14" grpId="0" animBg="1"/>
      <p:bldP spid="15" grpId="0" animBg="1"/>
      <p:bldP spid="16" grpId="0" animBg="1"/>
      <p:bldP spid="16" grpId="1" animBg="1"/>
      <p:bldP spid="17" grpId="0" animBg="1"/>
      <p:bldP spid="17" grpId="1" animBg="1"/>
      <p:bldP spid="18" grpId="0" animBg="1"/>
      <p:bldP spid="1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EmployeeHelperClass</a:t>
            </a:r>
            <a:r>
              <a:rPr lang="en-US" dirty="0"/>
              <a:t> Cont.</a:t>
            </a:r>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2943"/>
            <a:ext cx="8847308" cy="4381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22</a:t>
            </a:fld>
            <a:endParaRPr lang="en-US"/>
          </a:p>
        </p:txBody>
      </p:sp>
      <p:sp>
        <p:nvSpPr>
          <p:cNvPr id="7" name="Rectangle 6"/>
          <p:cNvSpPr/>
          <p:nvPr/>
        </p:nvSpPr>
        <p:spPr>
          <a:xfrm>
            <a:off x="0" y="1676400"/>
            <a:ext cx="9144000" cy="2168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57800" y="1307068"/>
            <a:ext cx="3505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Get Employee with a certain ID</a:t>
            </a:r>
            <a:endParaRPr lang="en-US" dirty="0">
              <a:solidFill>
                <a:srgbClr val="FF0000"/>
              </a:solidFill>
              <a:effectLst>
                <a:outerShdw blurRad="38100" dist="38100" dir="2700000" algn="tl">
                  <a:srgbClr val="000000">
                    <a:alpha val="43137"/>
                  </a:srgbClr>
                </a:outerShdw>
              </a:effectLst>
            </a:endParaRPr>
          </a:p>
        </p:txBody>
      </p:sp>
      <p:sp>
        <p:nvSpPr>
          <p:cNvPr id="9" name="Rectangle 8"/>
          <p:cNvSpPr/>
          <p:nvPr/>
        </p:nvSpPr>
        <p:spPr>
          <a:xfrm>
            <a:off x="304800" y="1981200"/>
            <a:ext cx="3048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28581" y="1905000"/>
            <a:ext cx="3886200"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Initialize </a:t>
            </a:r>
            <a:r>
              <a:rPr lang="en-US" dirty="0" err="1" smtClean="0">
                <a:solidFill>
                  <a:srgbClr val="FF0000"/>
                </a:solidFill>
                <a:effectLst>
                  <a:outerShdw blurRad="38100" dist="38100" dir="2700000" algn="tl">
                    <a:srgbClr val="000000">
                      <a:alpha val="43137"/>
                    </a:srgbClr>
                  </a:outerShdw>
                </a:effectLst>
              </a:rPr>
              <a:t>SQLiteDatabase</a:t>
            </a:r>
            <a:r>
              <a:rPr lang="en-US" dirty="0" smtClean="0">
                <a:solidFill>
                  <a:srgbClr val="FF0000"/>
                </a:solidFill>
                <a:effectLst>
                  <a:outerShdw blurRad="38100" dist="38100" dir="2700000" algn="tl">
                    <a:srgbClr val="000000">
                      <a:alpha val="43137"/>
                    </a:srgbClr>
                  </a:outerShdw>
                </a:effectLst>
              </a:rPr>
              <a:t> to read data </a:t>
            </a:r>
            <a:endParaRPr lang="en-US"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304800" y="2182257"/>
            <a:ext cx="8839200" cy="789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1981200"/>
            <a:ext cx="41910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Select statement, executed into a cursor</a:t>
            </a:r>
            <a:endParaRPr lang="en-US" dirty="0">
              <a:solidFill>
                <a:srgbClr val="FF0000"/>
              </a:solidFill>
              <a:effectLst>
                <a:outerShdw blurRad="38100" dist="38100" dir="2700000" algn="tl">
                  <a:srgbClr val="000000">
                    <a:alpha val="43137"/>
                  </a:srgbClr>
                </a:outerShdw>
              </a:effectLst>
            </a:endParaRPr>
          </a:p>
        </p:txBody>
      </p:sp>
      <p:sp>
        <p:nvSpPr>
          <p:cNvPr id="13" name="Rectangle 12"/>
          <p:cNvSpPr/>
          <p:nvPr/>
        </p:nvSpPr>
        <p:spPr>
          <a:xfrm>
            <a:off x="0" y="4050268"/>
            <a:ext cx="9144000" cy="2063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24462" y="3660259"/>
            <a:ext cx="3505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Get Department with a certain ID</a:t>
            </a:r>
            <a:endParaRPr lang="en-US" dirty="0">
              <a:solidFill>
                <a:srgbClr val="FF0000"/>
              </a:solidFill>
              <a:effectLst>
                <a:outerShdw blurRad="38100" dist="38100" dir="2700000" algn="tl">
                  <a:srgbClr val="000000">
                    <a:alpha val="43137"/>
                  </a:srgbClr>
                </a:outerShdw>
              </a:effectLst>
            </a:endParaRPr>
          </a:p>
        </p:txBody>
      </p:sp>
      <p:sp>
        <p:nvSpPr>
          <p:cNvPr id="15" name="Rectangle 14"/>
          <p:cNvSpPr/>
          <p:nvPr/>
        </p:nvSpPr>
        <p:spPr>
          <a:xfrm>
            <a:off x="304800" y="4375666"/>
            <a:ext cx="2971800" cy="272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581400" y="4278261"/>
            <a:ext cx="3886200"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Initialize </a:t>
            </a:r>
            <a:r>
              <a:rPr lang="en-US" dirty="0" err="1" smtClean="0">
                <a:solidFill>
                  <a:srgbClr val="FF0000"/>
                </a:solidFill>
                <a:effectLst>
                  <a:outerShdw blurRad="38100" dist="38100" dir="2700000" algn="tl">
                    <a:srgbClr val="000000">
                      <a:alpha val="43137"/>
                    </a:srgbClr>
                  </a:outerShdw>
                </a:effectLst>
              </a:rPr>
              <a:t>SQLiteDatabase</a:t>
            </a:r>
            <a:r>
              <a:rPr lang="en-US" dirty="0" smtClean="0">
                <a:solidFill>
                  <a:srgbClr val="FF0000"/>
                </a:solidFill>
                <a:effectLst>
                  <a:outerShdw blurRad="38100" dist="38100" dir="2700000" algn="tl">
                    <a:srgbClr val="000000">
                      <a:alpha val="43137"/>
                    </a:srgbClr>
                  </a:outerShdw>
                </a:effectLst>
              </a:rPr>
              <a:t> to read data </a:t>
            </a:r>
            <a:endParaRPr lang="en-US" dirty="0">
              <a:solidFill>
                <a:srgbClr val="FF0000"/>
              </a:solidFill>
              <a:effectLst>
                <a:outerShdw blurRad="38100" dist="38100" dir="2700000" algn="tl">
                  <a:srgbClr val="000000">
                    <a:alpha val="43137"/>
                  </a:srgbClr>
                </a:outerShdw>
              </a:effectLst>
            </a:endParaRPr>
          </a:p>
        </p:txBody>
      </p:sp>
      <p:sp>
        <p:nvSpPr>
          <p:cNvPr id="17" name="Rectangle 16"/>
          <p:cNvSpPr/>
          <p:nvPr/>
        </p:nvSpPr>
        <p:spPr>
          <a:xfrm>
            <a:off x="304800" y="4630984"/>
            <a:ext cx="8839200" cy="474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881562" y="4191000"/>
            <a:ext cx="41910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Select statement, executed into a cursor</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330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3" presetClass="exit" presetSubtype="10" fill="hold" grpId="1" nodeType="withEffect">
                                  <p:stCondLst>
                                    <p:cond delay="0"/>
                                  </p:stCondLst>
                                  <p:childTnLst>
                                    <p:animEffect transition="out" filter="blinds(horizontal)">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1+#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1+#ppt_w/2"/>
                                          </p:val>
                                        </p:tav>
                                        <p:tav tm="100000">
                                          <p:val>
                                            <p:strVal val="#ppt_x"/>
                                          </p:val>
                                        </p:tav>
                                      </p:tavLst>
                                    </p:anim>
                                    <p:anim calcmode="lin" valueType="num">
                                      <p:cBhvr additive="base">
                                        <p:cTn id="7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500" fill="hold"/>
                                        <p:tgtEl>
                                          <p:spTgt spid="17"/>
                                        </p:tgtEl>
                                        <p:attrNameLst>
                                          <p:attrName>ppt_x</p:attrName>
                                        </p:attrNameLst>
                                      </p:cBhvr>
                                      <p:tavLst>
                                        <p:tav tm="0">
                                          <p:val>
                                            <p:strVal val="1+#ppt_w/2"/>
                                          </p:val>
                                        </p:tav>
                                        <p:tav tm="100000">
                                          <p:val>
                                            <p:strVal val="#ppt_x"/>
                                          </p:val>
                                        </p:tav>
                                      </p:tavLst>
                                    </p:anim>
                                    <p:anim calcmode="lin" valueType="num">
                                      <p:cBhvr additive="base">
                                        <p:cTn id="76" dur="500" fill="hold"/>
                                        <p:tgtEl>
                                          <p:spTgt spid="17"/>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1+#ppt_w/2"/>
                                          </p:val>
                                        </p:tav>
                                        <p:tav tm="100000">
                                          <p:val>
                                            <p:strVal val="#ppt_x"/>
                                          </p:val>
                                        </p:tav>
                                      </p:tavLst>
                                    </p:anim>
                                    <p:anim calcmode="lin" valueType="num">
                                      <p:cBhvr additive="base">
                                        <p:cTn id="80" dur="500" fill="hold"/>
                                        <p:tgtEl>
                                          <p:spTgt spid="18"/>
                                        </p:tgtEl>
                                        <p:attrNameLst>
                                          <p:attrName>ppt_y</p:attrName>
                                        </p:attrNameLst>
                                      </p:cBhvr>
                                      <p:tavLst>
                                        <p:tav tm="0">
                                          <p:val>
                                            <p:strVal val="#ppt_y"/>
                                          </p:val>
                                        </p:tav>
                                        <p:tav tm="100000">
                                          <p:val>
                                            <p:strVal val="#ppt_y"/>
                                          </p:val>
                                        </p:tav>
                                      </p:tavLst>
                                    </p:anim>
                                  </p:childTnLst>
                                </p:cTn>
                              </p:par>
                              <p:par>
                                <p:cTn id="81" presetID="3" presetClass="exit" presetSubtype="10" fill="hold" grpId="1" nodeType="withEffect">
                                  <p:stCondLst>
                                    <p:cond delay="0"/>
                                  </p:stCondLst>
                                  <p:childTnLst>
                                    <p:animEffect transition="out" filter="blinds(horizontal)">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par>
                                <p:cTn id="84" presetID="3" presetClass="exit" presetSubtype="10" fill="hold" grpId="1" nodeType="withEffect">
                                  <p:stCondLst>
                                    <p:cond delay="0"/>
                                  </p:stCondLst>
                                  <p:childTnLst>
                                    <p:animEffect transition="out" filter="blinds(horizontal)">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p:bldP spid="10" grpId="1"/>
      <p:bldP spid="11" grpId="0" animBg="1"/>
      <p:bldP spid="11" grpId="1" animBg="1"/>
      <p:bldP spid="12" grpId="0" animBg="1"/>
      <p:bldP spid="12" grpId="1" animBg="1"/>
      <p:bldP spid="13" grpId="0" animBg="1"/>
      <p:bldP spid="14" grpId="0" animBg="1"/>
      <p:bldP spid="15" grpId="0" animBg="1"/>
      <p:bldP spid="15" grpId="1" animBg="1"/>
      <p:bldP spid="16" grpId="0"/>
      <p:bldP spid="16" grpId="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Activity</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23</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6180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45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Activity</a:t>
            </a:r>
            <a:endParaRPr lang="en-US" dirty="0"/>
          </a:p>
        </p:txBody>
      </p:sp>
      <p:sp>
        <p:nvSpPr>
          <p:cNvPr id="3" name="Content Placeholder 2"/>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 y="1219200"/>
            <a:ext cx="899732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24</a:t>
            </a:fld>
            <a:endParaRPr lang="en-US"/>
          </a:p>
        </p:txBody>
      </p:sp>
      <p:sp>
        <p:nvSpPr>
          <p:cNvPr id="7" name="Rectangle 6"/>
          <p:cNvSpPr/>
          <p:nvPr/>
        </p:nvSpPr>
        <p:spPr>
          <a:xfrm>
            <a:off x="0" y="1219201"/>
            <a:ext cx="9144000" cy="480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10629" y="838200"/>
            <a:ext cx="3886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Set </a:t>
            </a:r>
            <a:r>
              <a:rPr lang="en-US" dirty="0" err="1" smtClean="0">
                <a:solidFill>
                  <a:srgbClr val="FF0000"/>
                </a:solidFill>
                <a:effectLst>
                  <a:outerShdw blurRad="38100" dist="38100" dir="2700000" algn="tl">
                    <a:srgbClr val="000000">
                      <a:alpha val="43137"/>
                    </a:srgbClr>
                  </a:outerShdw>
                </a:effectLst>
              </a:rPr>
              <a:t>OnClickListener</a:t>
            </a:r>
            <a:r>
              <a:rPr lang="en-US" dirty="0" smtClean="0">
                <a:solidFill>
                  <a:srgbClr val="FF0000"/>
                </a:solidFill>
                <a:effectLst>
                  <a:outerShdw blurRad="38100" dist="38100" dir="2700000" algn="tl">
                    <a:srgbClr val="000000">
                      <a:alpha val="43137"/>
                    </a:srgbClr>
                  </a:outerShdw>
                </a:effectLst>
              </a:rPr>
              <a:t> on search </a:t>
            </a:r>
            <a:r>
              <a:rPr lang="en-US" dirty="0" err="1" smtClean="0">
                <a:solidFill>
                  <a:srgbClr val="FF0000"/>
                </a:solidFill>
                <a:effectLst>
                  <a:outerShdw blurRad="38100" dist="38100" dir="2700000" algn="tl">
                    <a:srgbClr val="000000">
                      <a:alpha val="43137"/>
                    </a:srgbClr>
                  </a:outerShdw>
                </a:effectLst>
              </a:rPr>
              <a:t>btn</a:t>
            </a:r>
            <a:endParaRPr lang="en-US"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914400" y="1752600"/>
            <a:ext cx="7848600" cy="274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495800" y="1219200"/>
            <a:ext cx="47244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Call </a:t>
            </a:r>
            <a:r>
              <a:rPr lang="en-US" dirty="0" err="1" smtClean="0">
                <a:solidFill>
                  <a:srgbClr val="FF0000"/>
                </a:solidFill>
                <a:effectLst>
                  <a:outerShdw blurRad="38100" dist="38100" dir="2700000" algn="tl">
                    <a:srgbClr val="000000">
                      <a:alpha val="43137"/>
                    </a:srgbClr>
                  </a:outerShdw>
                </a:effectLst>
              </a:rPr>
              <a:t>getEmployees</a:t>
            </a:r>
            <a:r>
              <a:rPr lang="en-US" dirty="0" smtClean="0">
                <a:solidFill>
                  <a:srgbClr val="FF0000"/>
                </a:solidFill>
                <a:effectLst>
                  <a:outerShdw blurRad="38100" dist="38100" dir="2700000" algn="tl">
                    <a:srgbClr val="000000">
                      <a:alpha val="43137"/>
                    </a:srgbClr>
                  </a:outerShdw>
                </a:effectLst>
              </a:rPr>
              <a:t> Method from helper object</a:t>
            </a:r>
            <a:endParaRPr lang="en-US" dirty="0">
              <a:solidFill>
                <a:srgbClr val="FF0000"/>
              </a:solidFill>
              <a:effectLst>
                <a:outerShdw blurRad="38100" dist="38100" dir="2700000" algn="tl">
                  <a:srgbClr val="000000">
                    <a:alpha val="43137"/>
                  </a:srgbClr>
                </a:outerShdw>
              </a:effectLst>
            </a:endParaRPr>
          </a:p>
        </p:txBody>
      </p:sp>
      <p:sp>
        <p:nvSpPr>
          <p:cNvPr id="15" name="Rectangle 14"/>
          <p:cNvSpPr/>
          <p:nvPr/>
        </p:nvSpPr>
        <p:spPr>
          <a:xfrm>
            <a:off x="685800" y="2819400"/>
            <a:ext cx="8458200" cy="297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267200" y="2203847"/>
            <a:ext cx="4876800" cy="615553"/>
          </a:xfrm>
          <a:prstGeom prst="rect">
            <a:avLst/>
          </a:prstGeom>
          <a:solidFill>
            <a:schemeClr val="bg1"/>
          </a:solidFill>
        </p:spPr>
        <p:txBody>
          <a:bodyPr wrap="square" rtlCol="0">
            <a:spAutoFit/>
          </a:bodyPr>
          <a:lstStyle/>
          <a:p>
            <a:r>
              <a:rPr lang="en-US" sz="1700" dirty="0" smtClean="0">
                <a:solidFill>
                  <a:srgbClr val="FF0000"/>
                </a:solidFill>
                <a:effectLst>
                  <a:outerShdw blurRad="38100" dist="38100" dir="2700000" algn="tl">
                    <a:srgbClr val="000000">
                      <a:alpha val="43137"/>
                    </a:srgbClr>
                  </a:outerShdw>
                </a:effectLst>
              </a:rPr>
              <a:t>If there are matched employees: Loop over Cursor</a:t>
            </a:r>
          </a:p>
          <a:p>
            <a:r>
              <a:rPr lang="en-US" sz="1700" dirty="0" smtClean="0">
                <a:solidFill>
                  <a:srgbClr val="FF0000"/>
                </a:solidFill>
                <a:effectLst>
                  <a:outerShdw blurRad="38100" dist="38100" dir="2700000" algn="tl">
                    <a:srgbClr val="000000">
                      <a:alpha val="43137"/>
                    </a:srgbClr>
                  </a:outerShdw>
                </a:effectLst>
              </a:rPr>
              <a:t>Else: Show user </a:t>
            </a:r>
            <a:r>
              <a:rPr lang="en-US" sz="1700" dirty="0" err="1" smtClean="0">
                <a:solidFill>
                  <a:srgbClr val="FF0000"/>
                </a:solidFill>
                <a:effectLst>
                  <a:outerShdw blurRad="38100" dist="38100" dir="2700000" algn="tl">
                    <a:srgbClr val="000000">
                      <a:alpha val="43137"/>
                    </a:srgbClr>
                  </a:outerShdw>
                </a:effectLst>
              </a:rPr>
              <a:t>msg</a:t>
            </a:r>
            <a:r>
              <a:rPr lang="en-US" sz="1700" dirty="0" smtClean="0">
                <a:solidFill>
                  <a:srgbClr val="FF0000"/>
                </a:solidFill>
                <a:effectLst>
                  <a:outerShdw blurRad="38100" dist="38100" dir="2700000" algn="tl">
                    <a:srgbClr val="000000">
                      <a:alpha val="43137"/>
                    </a:srgbClr>
                  </a:outerShdw>
                </a:effectLst>
              </a:rPr>
              <a:t> that no employees found</a:t>
            </a:r>
            <a:endParaRPr lang="en-US" sz="1700" dirty="0">
              <a:solidFill>
                <a:srgbClr val="FF0000"/>
              </a:solidFill>
              <a:effectLst>
                <a:outerShdw blurRad="38100" dist="38100" dir="2700000" algn="tl">
                  <a:srgbClr val="000000">
                    <a:alpha val="43137"/>
                  </a:srgbClr>
                </a:outerShdw>
              </a:effectLst>
            </a:endParaRPr>
          </a:p>
        </p:txBody>
      </p:sp>
      <p:sp>
        <p:nvSpPr>
          <p:cNvPr id="17" name="Rectangle 16"/>
          <p:cNvSpPr/>
          <p:nvPr/>
        </p:nvSpPr>
        <p:spPr>
          <a:xfrm>
            <a:off x="1676400" y="3429000"/>
            <a:ext cx="6705600" cy="549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96000" y="3842265"/>
            <a:ext cx="2667000" cy="646331"/>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Add Employee name and move to next employee</a:t>
            </a:r>
            <a:endParaRPr lang="en-US" dirty="0">
              <a:solidFill>
                <a:srgbClr val="FF0000"/>
              </a:solidFill>
              <a:effectLst>
                <a:outerShdw blurRad="38100" dist="38100" dir="2700000" algn="tl">
                  <a:srgbClr val="000000">
                    <a:alpha val="43137"/>
                  </a:srgbClr>
                </a:outerShdw>
              </a:effectLst>
            </a:endParaRPr>
          </a:p>
        </p:txBody>
      </p:sp>
      <p:sp>
        <p:nvSpPr>
          <p:cNvPr id="19" name="Rectangle 18"/>
          <p:cNvSpPr/>
          <p:nvPr/>
        </p:nvSpPr>
        <p:spPr>
          <a:xfrm>
            <a:off x="1663072" y="4737057"/>
            <a:ext cx="7391399" cy="809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629150" y="4349234"/>
            <a:ext cx="43434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Show message to user</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65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2" presetClass="entr" presetSubtype="2"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par>
                                <p:cTn id="29" presetID="2" presetClass="entr" presetSubtype="2"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39" presetID="2" presetClass="entr" presetSubtype="2"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1+#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1+#ppt_w/2"/>
                                          </p:val>
                                        </p:tav>
                                        <p:tav tm="100000">
                                          <p:val>
                                            <p:strVal val="#ppt_x"/>
                                          </p:val>
                                        </p:tav>
                                      </p:tavLst>
                                    </p:anim>
                                    <p:anim calcmode="lin" valueType="num">
                                      <p:cBhvr additive="base">
                                        <p:cTn id="5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1" grpId="1" animBg="1"/>
      <p:bldP spid="12" grpId="0" animBg="1"/>
      <p:bldP spid="12" grpId="1" animBg="1"/>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Activity Cont’</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25</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64" y="1676400"/>
            <a:ext cx="7774736" cy="391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2400" y="1676400"/>
            <a:ext cx="8839200" cy="419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95800" y="1230868"/>
            <a:ext cx="3886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Set </a:t>
            </a:r>
            <a:r>
              <a:rPr lang="en-US" dirty="0" err="1" smtClean="0">
                <a:solidFill>
                  <a:srgbClr val="FF0000"/>
                </a:solidFill>
                <a:effectLst>
                  <a:outerShdw blurRad="38100" dist="38100" dir="2700000" algn="tl">
                    <a:srgbClr val="000000">
                      <a:alpha val="43137"/>
                    </a:srgbClr>
                  </a:outerShdw>
                </a:effectLst>
              </a:rPr>
              <a:t>onItemClickListener</a:t>
            </a:r>
            <a:r>
              <a:rPr lang="en-US" dirty="0" smtClean="0">
                <a:solidFill>
                  <a:srgbClr val="FF0000"/>
                </a:solidFill>
                <a:effectLst>
                  <a:outerShdw blurRad="38100" dist="38100" dir="2700000" algn="tl">
                    <a:srgbClr val="000000">
                      <a:alpha val="43137"/>
                    </a:srgbClr>
                  </a:outerShdw>
                </a:effectLst>
              </a:rPr>
              <a:t> on </a:t>
            </a:r>
            <a:r>
              <a:rPr lang="en-US" dirty="0" err="1" smtClean="0">
                <a:solidFill>
                  <a:srgbClr val="FF0000"/>
                </a:solidFill>
                <a:effectLst>
                  <a:outerShdw blurRad="38100" dist="38100" dir="2700000" algn="tl">
                    <a:srgbClr val="000000">
                      <a:alpha val="43137"/>
                    </a:srgbClr>
                  </a:outerShdw>
                </a:effectLst>
              </a:rPr>
              <a:t>ListView</a:t>
            </a:r>
            <a:endParaRPr lang="en-US" dirty="0">
              <a:solidFill>
                <a:srgbClr val="FF0000"/>
              </a:solidFill>
              <a:effectLst>
                <a:outerShdw blurRad="38100" dist="38100" dir="2700000" algn="tl">
                  <a:srgbClr val="000000">
                    <a:alpha val="43137"/>
                  </a:srgbClr>
                </a:outerShdw>
              </a:effectLst>
            </a:endParaRPr>
          </a:p>
        </p:txBody>
      </p:sp>
      <p:sp>
        <p:nvSpPr>
          <p:cNvPr id="9" name="Rectangle 8"/>
          <p:cNvSpPr/>
          <p:nvPr/>
        </p:nvSpPr>
        <p:spPr>
          <a:xfrm>
            <a:off x="914400" y="3276600"/>
            <a:ext cx="7772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57800" y="2895600"/>
            <a:ext cx="34290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Create Intent Object</a:t>
            </a:r>
            <a:endParaRPr lang="en-US"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914400" y="3733800"/>
            <a:ext cx="464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648200" y="3276600"/>
            <a:ext cx="4267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Let Cursor points to the selected Employee</a:t>
            </a:r>
            <a:endParaRPr lang="en-US" dirty="0">
              <a:solidFill>
                <a:srgbClr val="FF0000"/>
              </a:solidFill>
              <a:effectLst>
                <a:outerShdw blurRad="38100" dist="38100" dir="2700000" algn="tl">
                  <a:srgbClr val="000000">
                    <a:alpha val="43137"/>
                  </a:srgbClr>
                </a:outerShdw>
              </a:effectLst>
            </a:endParaRPr>
          </a:p>
        </p:txBody>
      </p:sp>
      <p:sp>
        <p:nvSpPr>
          <p:cNvPr id="13" name="Rectangle 12"/>
          <p:cNvSpPr/>
          <p:nvPr/>
        </p:nvSpPr>
        <p:spPr>
          <a:xfrm>
            <a:off x="914400" y="4267200"/>
            <a:ext cx="5638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53000" y="3886200"/>
            <a:ext cx="3886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Pass Employee ID through Intent</a:t>
            </a:r>
            <a:endParaRPr lang="en-US" dirty="0">
              <a:solidFill>
                <a:srgbClr val="FF0000"/>
              </a:solidFill>
              <a:effectLst>
                <a:outerShdw blurRad="38100" dist="38100" dir="2700000" algn="tl">
                  <a:srgbClr val="000000">
                    <a:alpha val="43137"/>
                  </a:srgbClr>
                </a:outerShdw>
              </a:effectLst>
            </a:endParaRPr>
          </a:p>
        </p:txBody>
      </p:sp>
      <p:sp>
        <p:nvSpPr>
          <p:cNvPr id="17" name="Rectangle 16"/>
          <p:cNvSpPr/>
          <p:nvPr/>
        </p:nvSpPr>
        <p:spPr>
          <a:xfrm>
            <a:off x="914400" y="4724400"/>
            <a:ext cx="2133600"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962400" y="4724400"/>
            <a:ext cx="28194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Start the other Activity</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72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3" presetClass="exit" presetSubtype="10" fill="hold" grpId="1" nodeType="withEffect">
                                  <p:stCondLst>
                                    <p:cond delay="0"/>
                                  </p:stCondLst>
                                  <p:childTnLst>
                                    <p:animEffect transition="out" filter="blinds(horizontal)">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3" presetClass="exit" presetSubtype="10" fill="hold" grpId="1" nodeType="withEffect">
                                  <p:stCondLst>
                                    <p:cond delay="0"/>
                                  </p:stCondLst>
                                  <p:childTnLst>
                                    <p:animEffect transition="out" filter="blinds(horizontal)">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3" presetClass="exit" presetSubtype="10" fill="hold" grpId="1" nodeType="withEffect">
                                  <p:stCondLst>
                                    <p:cond delay="0"/>
                                  </p:stCondLst>
                                  <p:childTnLst>
                                    <p:animEffect transition="out" filter="blinds(horizontal)">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1+#ppt_w/2"/>
                                          </p:val>
                                        </p:tav>
                                        <p:tav tm="100000">
                                          <p:val>
                                            <p:strVal val="#ppt_x"/>
                                          </p:val>
                                        </p:tav>
                                      </p:tavLst>
                                    </p:anim>
                                    <p:anim calcmode="lin" valueType="num">
                                      <p:cBhvr additive="base">
                                        <p:cTn id="64" dur="500" fill="hold"/>
                                        <p:tgtEl>
                                          <p:spTgt spid="18"/>
                                        </p:tgtEl>
                                        <p:attrNameLst>
                                          <p:attrName>ppt_y</p:attrName>
                                        </p:attrNameLst>
                                      </p:cBhvr>
                                      <p:tavLst>
                                        <p:tav tm="0">
                                          <p:val>
                                            <p:strVal val="#ppt_y"/>
                                          </p:val>
                                        </p:tav>
                                        <p:tav tm="100000">
                                          <p:val>
                                            <p:strVal val="#ppt_y"/>
                                          </p:val>
                                        </p:tav>
                                      </p:tavLst>
                                    </p:anim>
                                  </p:childTnLst>
                                </p:cTn>
                              </p:par>
                              <p:par>
                                <p:cTn id="65" presetID="3" presetClass="exit" presetSubtype="10" fill="hold" grpId="1" nodeType="withEffect">
                                  <p:stCondLst>
                                    <p:cond delay="0"/>
                                  </p:stCondLst>
                                  <p:childTnLst>
                                    <p:animEffect transition="out" filter="blinds(horizontal)">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EmployeesDetails</a:t>
            </a:r>
            <a:r>
              <a:rPr lang="en-US" dirty="0" smtClean="0"/>
              <a:t> Activity</a:t>
            </a:r>
            <a:endParaRPr lang="en-US" dirty="0"/>
          </a:p>
        </p:txBody>
      </p:sp>
      <p:sp>
        <p:nvSpPr>
          <p:cNvPr id="3" name="Content Placeholder 2"/>
          <p:cNvSpPr>
            <a:spLocks noGrp="1"/>
          </p:cNvSpPr>
          <p:nvPr>
            <p:ph idx="1"/>
          </p:nvPr>
        </p:nvSpPr>
        <p:spPr/>
        <p:txBody>
          <a:bodyPr/>
          <a:lstStyle/>
          <a:p>
            <a:endParaRPr lang="en-US"/>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2" y="1600200"/>
            <a:ext cx="890336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26</a:t>
            </a:fld>
            <a:endParaRPr lang="en-US"/>
          </a:p>
        </p:txBody>
      </p:sp>
      <p:sp>
        <p:nvSpPr>
          <p:cNvPr id="7" name="Rectangle 6"/>
          <p:cNvSpPr/>
          <p:nvPr/>
        </p:nvSpPr>
        <p:spPr>
          <a:xfrm>
            <a:off x="685800" y="2971800"/>
            <a:ext cx="6400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72000" y="2450068"/>
            <a:ext cx="3886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Create Object From Helper Class</a:t>
            </a:r>
            <a:endParaRPr lang="en-US" dirty="0">
              <a:solidFill>
                <a:srgbClr val="FF0000"/>
              </a:solidFill>
              <a:effectLst>
                <a:outerShdw blurRad="38100" dist="38100" dir="2700000" algn="tl">
                  <a:srgbClr val="000000">
                    <a:alpha val="43137"/>
                  </a:srgbClr>
                </a:outerShdw>
              </a:effectLst>
            </a:endParaRPr>
          </a:p>
        </p:txBody>
      </p:sp>
      <p:sp>
        <p:nvSpPr>
          <p:cNvPr id="9" name="Rectangle 8"/>
          <p:cNvSpPr/>
          <p:nvPr/>
        </p:nvSpPr>
        <p:spPr>
          <a:xfrm>
            <a:off x="685800" y="3429000"/>
            <a:ext cx="5791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95800" y="2971800"/>
            <a:ext cx="38862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Get Employee ID passed with intent</a:t>
            </a:r>
            <a:endParaRPr lang="en-US" dirty="0">
              <a:solidFill>
                <a:srgbClr val="FF0000"/>
              </a:solidFill>
              <a:effectLst>
                <a:outerShdw blurRad="38100" dist="38100" dir="2700000" algn="tl">
                  <a:srgbClr val="000000">
                    <a:alpha val="43137"/>
                  </a:srgbClr>
                </a:outerShdw>
              </a:effectLst>
            </a:endParaRPr>
          </a:p>
        </p:txBody>
      </p:sp>
      <p:sp>
        <p:nvSpPr>
          <p:cNvPr id="11" name="Rectangle 10"/>
          <p:cNvSpPr/>
          <p:nvPr/>
        </p:nvSpPr>
        <p:spPr>
          <a:xfrm>
            <a:off x="685800" y="3798332"/>
            <a:ext cx="58293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629399" y="3581400"/>
            <a:ext cx="2514601" cy="646331"/>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Call </a:t>
            </a:r>
            <a:r>
              <a:rPr lang="en-US" dirty="0" err="1" smtClean="0">
                <a:solidFill>
                  <a:srgbClr val="FF0000"/>
                </a:solidFill>
                <a:effectLst>
                  <a:outerShdw blurRad="38100" dist="38100" dir="2700000" algn="tl">
                    <a:srgbClr val="000000">
                      <a:alpha val="43137"/>
                    </a:srgbClr>
                  </a:outerShdw>
                </a:effectLst>
              </a:rPr>
              <a:t>getEmployeeData</a:t>
            </a:r>
            <a:r>
              <a:rPr lang="en-US" dirty="0" smtClean="0">
                <a:solidFill>
                  <a:srgbClr val="FF0000"/>
                </a:solidFill>
                <a:effectLst>
                  <a:outerShdw blurRad="38100" dist="38100" dir="2700000" algn="tl">
                    <a:srgbClr val="000000">
                      <a:alpha val="43137"/>
                    </a:srgbClr>
                  </a:outerShdw>
                </a:effectLst>
              </a:rPr>
              <a:t> Method</a:t>
            </a:r>
            <a:endParaRPr lang="en-US" dirty="0">
              <a:solidFill>
                <a:srgbClr val="FF0000"/>
              </a:solidFill>
              <a:effectLst>
                <a:outerShdw blurRad="38100" dist="38100" dir="2700000" algn="tl">
                  <a:srgbClr val="000000">
                    <a:alpha val="43137"/>
                  </a:srgbClr>
                </a:outerShdw>
              </a:effectLst>
            </a:endParaRPr>
          </a:p>
        </p:txBody>
      </p:sp>
      <p:sp>
        <p:nvSpPr>
          <p:cNvPr id="13" name="Rectangle 12"/>
          <p:cNvSpPr/>
          <p:nvPr/>
        </p:nvSpPr>
        <p:spPr>
          <a:xfrm>
            <a:off x="685800" y="4528066"/>
            <a:ext cx="8458200" cy="1796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572000" y="4191000"/>
            <a:ext cx="4572000" cy="369332"/>
          </a:xfrm>
          <a:prstGeom prst="rect">
            <a:avLst/>
          </a:prstGeom>
          <a:solidFill>
            <a:schemeClr val="bg1"/>
          </a:solid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rPr>
              <a:t>Set </a:t>
            </a:r>
            <a:r>
              <a:rPr lang="en-US" dirty="0" err="1" smtClean="0">
                <a:solidFill>
                  <a:srgbClr val="FF0000"/>
                </a:solidFill>
                <a:effectLst>
                  <a:outerShdw blurRad="38100" dist="38100" dir="2700000" algn="tl">
                    <a:srgbClr val="000000">
                      <a:alpha val="43137"/>
                    </a:srgbClr>
                  </a:outerShdw>
                </a:effectLst>
              </a:rPr>
              <a:t>TextViews</a:t>
            </a:r>
            <a:r>
              <a:rPr lang="en-US" dirty="0" smtClean="0">
                <a:solidFill>
                  <a:srgbClr val="FF0000"/>
                </a:solidFill>
                <a:effectLst>
                  <a:outerShdw blurRad="38100" dist="38100" dir="2700000" algn="tl">
                    <a:srgbClr val="000000">
                      <a:alpha val="43137"/>
                    </a:srgbClr>
                  </a:outerShdw>
                </a:effectLst>
              </a:rPr>
              <a:t> With selected Employee Data </a:t>
            </a:r>
            <a:endParaRPr lang="en-US"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8450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1+#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3" presetClass="exit" presetSubtype="10" fill="hold" grpId="1" nodeType="withEffect">
                                  <p:stCondLst>
                                    <p:cond delay="0"/>
                                  </p:stCondLst>
                                  <p:childTnLst>
                                    <p:animEffect transition="out" filter="blinds(horizontal)">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EmployeesDetails</a:t>
            </a:r>
            <a:r>
              <a:rPr lang="en-US" dirty="0"/>
              <a:t> </a:t>
            </a:r>
            <a:r>
              <a:rPr lang="en-US" dirty="0" smtClean="0"/>
              <a:t>Activity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Mobile Computing</a:t>
            </a:r>
            <a:endParaRPr lang="en-US"/>
          </a:p>
        </p:txBody>
      </p:sp>
      <p:sp>
        <p:nvSpPr>
          <p:cNvPr id="5" name="Slide Number Placeholder 4"/>
          <p:cNvSpPr>
            <a:spLocks noGrp="1"/>
          </p:cNvSpPr>
          <p:nvPr>
            <p:ph type="sldNum" sz="quarter" idx="12"/>
          </p:nvPr>
        </p:nvSpPr>
        <p:spPr/>
        <p:txBody>
          <a:bodyPr/>
          <a:lstStyle/>
          <a:p>
            <a:fld id="{FFD3E96C-1596-48F8-978E-9F6EBBD9775F}" type="slidenum">
              <a:rPr lang="en-US" smtClean="0"/>
              <a:pPr/>
              <a:t>27</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 y="1676400"/>
            <a:ext cx="907126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2917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Movies Activity</a:t>
            </a:r>
          </a:p>
        </p:txBody>
      </p:sp>
      <p:sp>
        <p:nvSpPr>
          <p:cNvPr id="3" name="Content Placeholder 2"/>
          <p:cNvSpPr>
            <a:spLocks noGrp="1"/>
          </p:cNvSpPr>
          <p:nvPr>
            <p:ph idx="1"/>
          </p:nvPr>
        </p:nvSpPr>
        <p:spPr/>
        <p:txBody>
          <a:bodyPr/>
          <a:lstStyle/>
          <a:p>
            <a:endParaRPr 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1"/>
            <a:ext cx="3467100" cy="569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a:t>
            </a:fld>
            <a:endParaRPr lang="en-US"/>
          </a:p>
        </p:txBody>
      </p:sp>
      <p:sp>
        <p:nvSpPr>
          <p:cNvPr id="9" name="Rectangle 8"/>
          <p:cNvSpPr/>
          <p:nvPr/>
        </p:nvSpPr>
        <p:spPr>
          <a:xfrm>
            <a:off x="381000" y="3733800"/>
            <a:ext cx="2667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543" r="60103" b="7227"/>
          <a:stretch/>
        </p:blipFill>
        <p:spPr bwMode="auto">
          <a:xfrm>
            <a:off x="1657349" y="1143001"/>
            <a:ext cx="3429001" cy="574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75" y="1132284"/>
            <a:ext cx="34956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3433" r="60432" b="7032"/>
          <a:stretch/>
        </p:blipFill>
        <p:spPr bwMode="auto">
          <a:xfrm>
            <a:off x="5105400" y="1143000"/>
            <a:ext cx="3400427" cy="573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 calcmode="lin" valueType="num">
                                      <p:cBhvr additive="base">
                                        <p:cTn id="18" dur="500" fill="hold"/>
                                        <p:tgtEl>
                                          <p:spTgt spid="2053"/>
                                        </p:tgtEl>
                                        <p:attrNameLst>
                                          <p:attrName>ppt_x</p:attrName>
                                        </p:attrNameLst>
                                      </p:cBhvr>
                                      <p:tavLst>
                                        <p:tav tm="0">
                                          <p:val>
                                            <p:strVal val="1+#ppt_w/2"/>
                                          </p:val>
                                        </p:tav>
                                        <p:tav tm="100000">
                                          <p:val>
                                            <p:strVal val="#ppt_x"/>
                                          </p:val>
                                        </p:tav>
                                      </p:tavLst>
                                    </p:anim>
                                    <p:anim calcmode="lin" valueType="num">
                                      <p:cBhvr additive="base">
                                        <p:cTn id="19"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054"/>
                                        </p:tgtEl>
                                        <p:attrNameLst>
                                          <p:attrName>style.visibility</p:attrName>
                                        </p:attrNameLst>
                                      </p:cBhvr>
                                      <p:to>
                                        <p:strVal val="visible"/>
                                      </p:to>
                                    </p:set>
                                    <p:anim calcmode="lin" valueType="num">
                                      <p:cBhvr additive="base">
                                        <p:cTn id="24" dur="500" fill="hold"/>
                                        <p:tgtEl>
                                          <p:spTgt spid="2054"/>
                                        </p:tgtEl>
                                        <p:attrNameLst>
                                          <p:attrName>ppt_x</p:attrName>
                                        </p:attrNameLst>
                                      </p:cBhvr>
                                      <p:tavLst>
                                        <p:tav tm="0">
                                          <p:val>
                                            <p:strVal val="1+#ppt_w/2"/>
                                          </p:val>
                                        </p:tav>
                                        <p:tav tm="100000">
                                          <p:val>
                                            <p:strVal val="#ppt_x"/>
                                          </p:val>
                                        </p:tav>
                                      </p:tavLst>
                                    </p:anim>
                                    <p:anim calcmode="lin" valueType="num">
                                      <p:cBhvr additive="base">
                                        <p:cTn id="25" dur="500" fill="hold"/>
                                        <p:tgtEl>
                                          <p:spTgt spid="2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movie Activity</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4</a:t>
            </a:fld>
            <a:endParaRPr lang="en-US"/>
          </a:p>
        </p:txBody>
      </p:sp>
      <p:pic>
        <p:nvPicPr>
          <p:cNvPr id="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66800"/>
            <a:ext cx="3467100" cy="579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609600" y="2584793"/>
            <a:ext cx="2133600" cy="310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4084393"/>
            <a:ext cx="1600200" cy="259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3324" r="59992" b="6836"/>
          <a:stretch/>
        </p:blipFill>
        <p:spPr bwMode="auto">
          <a:xfrm>
            <a:off x="2057400" y="1066800"/>
            <a:ext cx="347186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066800"/>
            <a:ext cx="3476625" cy="577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2743200" y="5943600"/>
            <a:ext cx="381000" cy="310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29000" y="5410200"/>
            <a:ext cx="7239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 calcmode="lin" valueType="num">
                                      <p:cBhvr additive="base">
                                        <p:cTn id="37" dur="500" fill="hold"/>
                                        <p:tgtEl>
                                          <p:spTgt spid="3074"/>
                                        </p:tgtEl>
                                        <p:attrNameLst>
                                          <p:attrName>ppt_x</p:attrName>
                                        </p:attrNameLst>
                                      </p:cBhvr>
                                      <p:tavLst>
                                        <p:tav tm="0">
                                          <p:val>
                                            <p:strVal val="1+#ppt_w/2"/>
                                          </p:val>
                                        </p:tav>
                                        <p:tav tm="100000">
                                          <p:val>
                                            <p:strVal val="#ppt_x"/>
                                          </p:val>
                                        </p:tav>
                                      </p:tavLst>
                                    </p:anim>
                                    <p:anim calcmode="lin" valueType="num">
                                      <p:cBhvr additive="base">
                                        <p:cTn id="38"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DatabaseHelper</a:t>
            </a:r>
            <a:r>
              <a:rPr lang="en-US" dirty="0"/>
              <a:t> Class </a:t>
            </a:r>
            <a:r>
              <a:rPr lang="en-US" dirty="0" err="1"/>
              <a:t>Cont</a:t>
            </a:r>
            <a:r>
              <a:rPr lang="en-US" dirty="0"/>
              <a:t>’</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5</a:t>
            </a:fld>
            <a:endParaRPr lang="en-US"/>
          </a:p>
        </p:txBody>
      </p:sp>
      <p:pic>
        <p:nvPicPr>
          <p:cNvPr id="6" name="Picture 5"/>
          <p:cNvPicPr>
            <a:picLocks noChangeAspect="1"/>
          </p:cNvPicPr>
          <p:nvPr/>
        </p:nvPicPr>
        <p:blipFill>
          <a:blip r:embed="rId3"/>
          <a:stretch>
            <a:fillRect/>
          </a:stretch>
        </p:blipFill>
        <p:spPr>
          <a:xfrm>
            <a:off x="152400" y="1613326"/>
            <a:ext cx="8839200" cy="4733925"/>
          </a:xfrm>
          <a:prstGeom prst="rect">
            <a:avLst/>
          </a:prstGeom>
        </p:spPr>
      </p:pic>
    </p:spTree>
    <p:extLst>
      <p:ext uri="{BB962C8B-B14F-4D97-AF65-F5344CB8AC3E}">
        <p14:creationId xmlns:p14="http://schemas.microsoft.com/office/powerpoint/2010/main" val="15661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ShowMovies</a:t>
            </a:r>
            <a:r>
              <a:rPr lang="en-US" dirty="0"/>
              <a:t> Context menu items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6</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84846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86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ShowMovies</a:t>
            </a:r>
            <a:r>
              <a:rPr lang="en-US" dirty="0"/>
              <a:t> Activity Cont’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7</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524000"/>
            <a:ext cx="8610600" cy="1780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p:cNvPicPr>
          <p:nvPr/>
        </p:nvPicPr>
        <p:blipFill rotWithShape="1">
          <a:blip r:embed="rId3"/>
          <a:srcRect l="25403" t="26166" r="30672" b="42708"/>
          <a:stretch/>
        </p:blipFill>
        <p:spPr>
          <a:xfrm>
            <a:off x="762000" y="3715495"/>
            <a:ext cx="7086600" cy="2823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367618" y="5945187"/>
            <a:ext cx="4118781" cy="411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ShowMovies</a:t>
            </a:r>
            <a:r>
              <a:rPr lang="en-US" dirty="0"/>
              <a:t> Activity Cont’</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8</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7467600" cy="5563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81000" y="1981200"/>
            <a:ext cx="71628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81600" y="1295400"/>
            <a:ext cx="3962400" cy="646331"/>
          </a:xfrm>
          <a:prstGeom prst="rect">
            <a:avLst/>
          </a:prstGeom>
          <a:noFill/>
        </p:spPr>
        <p:txBody>
          <a:bodyPr wrap="square" rtlCol="0">
            <a:spAutoFit/>
          </a:bodyPr>
          <a:lstStyle/>
          <a:p>
            <a:r>
              <a:rPr lang="en-US" dirty="0"/>
              <a:t>Get information about the view in the </a:t>
            </a:r>
            <a:r>
              <a:rPr lang="en-US" dirty="0" err="1"/>
              <a:t>listView</a:t>
            </a:r>
            <a:r>
              <a:rPr lang="en-US" dirty="0"/>
              <a:t> which create the context menu</a:t>
            </a:r>
          </a:p>
        </p:txBody>
      </p:sp>
      <p:sp>
        <p:nvSpPr>
          <p:cNvPr id="10" name="Rectangle 9"/>
          <p:cNvSpPr/>
          <p:nvPr/>
        </p:nvSpPr>
        <p:spPr>
          <a:xfrm>
            <a:off x="762000" y="3581400"/>
            <a:ext cx="35814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495800" y="3605212"/>
            <a:ext cx="4495800" cy="369332"/>
          </a:xfrm>
          <a:prstGeom prst="rect">
            <a:avLst/>
          </a:prstGeom>
          <a:noFill/>
        </p:spPr>
        <p:txBody>
          <a:bodyPr wrap="square" rtlCol="0">
            <a:spAutoFit/>
          </a:bodyPr>
          <a:lstStyle/>
          <a:p>
            <a:r>
              <a:rPr lang="en-US" dirty="0"/>
              <a:t>Delete the item from the list and the database</a:t>
            </a:r>
          </a:p>
        </p:txBody>
      </p:sp>
      <p:sp>
        <p:nvSpPr>
          <p:cNvPr id="12" name="Rectangle 11"/>
          <p:cNvSpPr/>
          <p:nvPr/>
        </p:nvSpPr>
        <p:spPr>
          <a:xfrm>
            <a:off x="762000" y="5257800"/>
            <a:ext cx="59817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38600" y="4583668"/>
            <a:ext cx="5105400" cy="369332"/>
          </a:xfrm>
          <a:prstGeom prst="rect">
            <a:avLst/>
          </a:prstGeom>
          <a:noFill/>
        </p:spPr>
        <p:txBody>
          <a:bodyPr wrap="square" rtlCol="0">
            <a:spAutoFit/>
          </a:bodyPr>
          <a:lstStyle/>
          <a:p>
            <a:r>
              <a:rPr lang="en-US" dirty="0"/>
              <a:t>Send extra data with the intent to the called activity</a:t>
            </a:r>
          </a:p>
        </p:txBody>
      </p:sp>
    </p:spTree>
    <p:extLst>
      <p:ext uri="{BB962C8B-B14F-4D97-AF65-F5344CB8AC3E}">
        <p14:creationId xmlns:p14="http://schemas.microsoft.com/office/powerpoint/2010/main" val="401359590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UpdateMovie</a:t>
            </a:r>
            <a:r>
              <a:rPr lang="en-US" dirty="0"/>
              <a:t> Activity</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9</a:t>
            </a:fld>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799"/>
            <a:ext cx="8382000" cy="4780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09600" y="4114800"/>
            <a:ext cx="6705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TextBox 6"/>
          <p:cNvSpPr txBox="1"/>
          <p:nvPr/>
        </p:nvSpPr>
        <p:spPr>
          <a:xfrm>
            <a:off x="7315200" y="4001869"/>
            <a:ext cx="1676400" cy="646331"/>
          </a:xfrm>
          <a:prstGeom prst="rect">
            <a:avLst/>
          </a:prstGeom>
          <a:noFill/>
        </p:spPr>
        <p:txBody>
          <a:bodyPr wrap="square" rtlCol="0">
            <a:spAutoFit/>
          </a:bodyPr>
          <a:lstStyle/>
          <a:p>
            <a:r>
              <a:rPr lang="en-US" dirty="0"/>
              <a:t>Get extra data from Intent</a:t>
            </a:r>
          </a:p>
        </p:txBody>
      </p:sp>
    </p:spTree>
    <p:extLst>
      <p:ext uri="{BB962C8B-B14F-4D97-AF65-F5344CB8AC3E}">
        <p14:creationId xmlns:p14="http://schemas.microsoft.com/office/powerpoint/2010/main" val="280915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14514</TotalTime>
  <Words>715</Words>
  <Application>Microsoft Office PowerPoint</Application>
  <PresentationFormat>On-screen Show (4:3)</PresentationFormat>
  <Paragraphs>191</Paragraphs>
  <Slides>27</Slides>
  <Notes>17</Notes>
  <HiddenSlides>1</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Android: SQLite</vt:lpstr>
      <vt:lpstr>Agenda</vt:lpstr>
      <vt:lpstr>Show Movies Activity</vt:lpstr>
      <vt:lpstr>Update movie Activity</vt:lpstr>
      <vt:lpstr>DatabaseHelper Class Cont’</vt:lpstr>
      <vt:lpstr>ShowMovies Context menu items</vt:lpstr>
      <vt:lpstr>ShowMovies Activity Cont’</vt:lpstr>
      <vt:lpstr>ShowMovies Activity Cont’</vt:lpstr>
      <vt:lpstr>UpdateMovie Activity</vt:lpstr>
      <vt:lpstr>Activity Status</vt:lpstr>
      <vt:lpstr>Activity Lifecycle</vt:lpstr>
      <vt:lpstr>PowerPoint Presentation</vt:lpstr>
      <vt:lpstr>Activity Lifecycle</vt:lpstr>
      <vt:lpstr>Activity Lifecycle</vt:lpstr>
      <vt:lpstr>Activity Lifecycle</vt:lpstr>
      <vt:lpstr>Activity Lifecycle Test</vt:lpstr>
      <vt:lpstr>AllMoviesActivity </vt:lpstr>
      <vt:lpstr>Employees Example</vt:lpstr>
      <vt:lpstr>EmployeeHelperClass</vt:lpstr>
      <vt:lpstr>EmployeeHelperClass Cont.</vt:lpstr>
      <vt:lpstr>EmployeeHelperClass Cont.</vt:lpstr>
      <vt:lpstr>EmployeeHelperClass Cont.</vt:lpstr>
      <vt:lpstr>Main Activity</vt:lpstr>
      <vt:lpstr>Main Activity</vt:lpstr>
      <vt:lpstr>Main Activity Cont’</vt:lpstr>
      <vt:lpstr>EmployeesDetails Activity</vt:lpstr>
      <vt:lpstr>EmployeesDetails Activity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Computing - Introduction</dc:title>
  <dc:creator>Dr. Sherin Moussa</dc:creator>
  <cp:lastModifiedBy>HP-PC</cp:lastModifiedBy>
  <cp:revision>745</cp:revision>
  <dcterms:created xsi:type="dcterms:W3CDTF">2011-09-29T09:31:38Z</dcterms:created>
  <dcterms:modified xsi:type="dcterms:W3CDTF">2018-06-12T00:21:11Z</dcterms:modified>
</cp:coreProperties>
</file>